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2"/>
    <p:sldId id="257" r:id="rId23"/>
    <p:sldId id="258" r:id="rId24"/>
    <p:sldId id="259" r:id="rId25"/>
    <p:sldId id="260" r:id="rId26"/>
    <p:sldId id="261" r:id="rId27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Cormorant Garamond Medium" charset="1" panose="00000600000000000000"/>
      <p:regular r:id="rId10"/>
    </p:embeddedFont>
    <p:embeddedFont>
      <p:font typeface="Cormorant Garamond Medium Bold" charset="1" panose="00000700000000000000"/>
      <p:regular r:id="rId11"/>
    </p:embeddedFont>
    <p:embeddedFont>
      <p:font typeface="Cormorant Garamond Medium Italics" charset="1" panose="00000600000000000000"/>
      <p:regular r:id="rId12"/>
    </p:embeddedFont>
    <p:embeddedFont>
      <p:font typeface="Cormorant Garamond Medium Bold Italics" charset="1" panose="00000700000000000000"/>
      <p:regular r:id="rId13"/>
    </p:embeddedFont>
    <p:embeddedFont>
      <p:font typeface="Montserrat" charset="1" panose="00000500000000000000"/>
      <p:regular r:id="rId14"/>
    </p:embeddedFont>
    <p:embeddedFont>
      <p:font typeface="Montserrat Bold" charset="1" panose="00000600000000000000"/>
      <p:regular r:id="rId15"/>
    </p:embeddedFont>
    <p:embeddedFont>
      <p:font typeface="Montserrat Italics" charset="1" panose="00000500000000000000"/>
      <p:regular r:id="rId16"/>
    </p:embeddedFont>
    <p:embeddedFont>
      <p:font typeface="Montserrat Bold Italics" charset="1" panose="00000600000000000000"/>
      <p:regular r:id="rId17"/>
    </p:embeddedFont>
    <p:embeddedFont>
      <p:font typeface="Asap Regular" charset="1" panose="020F0504030202060203"/>
      <p:regular r:id="rId18"/>
    </p:embeddedFont>
    <p:embeddedFont>
      <p:font typeface="Asap Regular Bold" charset="1" panose="020F0604030202060203"/>
      <p:regular r:id="rId19"/>
    </p:embeddedFont>
    <p:embeddedFont>
      <p:font typeface="Asap Regular Italics" charset="1" panose="020F05040302020D0203"/>
      <p:regular r:id="rId20"/>
    </p:embeddedFont>
    <p:embeddedFont>
      <p:font typeface="Asap Regular Bold Italics" charset="1" panose="020F06040302020D0203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slides/slide1.xml" Type="http://schemas.openxmlformats.org/officeDocument/2006/relationships/slide"/><Relationship Id="rId23" Target="slides/slide2.xml" Type="http://schemas.openxmlformats.org/officeDocument/2006/relationships/slide"/><Relationship Id="rId24" Target="slides/slide3.xml" Type="http://schemas.openxmlformats.org/officeDocument/2006/relationships/slide"/><Relationship Id="rId25" Target="slides/slide4.xml" Type="http://schemas.openxmlformats.org/officeDocument/2006/relationships/slide"/><Relationship Id="rId26" Target="slides/slide5.xml" Type="http://schemas.openxmlformats.org/officeDocument/2006/relationships/slide"/><Relationship Id="rId27" Target="slides/slide6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jpe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786" r="0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305282" y="1028700"/>
            <a:ext cx="15448194" cy="8044443"/>
            <a:chOff x="0" y="0"/>
            <a:chExt cx="4068660" cy="2118701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4068660" cy="2118701"/>
            </a:xfrm>
            <a:custGeom>
              <a:avLst/>
              <a:gdLst/>
              <a:ahLst/>
              <a:cxnLst/>
              <a:rect r="r" b="b" t="t" l="l"/>
              <a:pathLst>
                <a:path h="2118701" w="4068660">
                  <a:moveTo>
                    <a:pt x="25559" y="0"/>
                  </a:moveTo>
                  <a:lnTo>
                    <a:pt x="4043101" y="0"/>
                  </a:lnTo>
                  <a:cubicBezTo>
                    <a:pt x="4057217" y="0"/>
                    <a:pt x="4068660" y="11443"/>
                    <a:pt x="4068660" y="25559"/>
                  </a:cubicBezTo>
                  <a:lnTo>
                    <a:pt x="4068660" y="2093142"/>
                  </a:lnTo>
                  <a:cubicBezTo>
                    <a:pt x="4068660" y="2107258"/>
                    <a:pt x="4057217" y="2118701"/>
                    <a:pt x="4043101" y="2118701"/>
                  </a:cubicBezTo>
                  <a:lnTo>
                    <a:pt x="25559" y="2118701"/>
                  </a:lnTo>
                  <a:cubicBezTo>
                    <a:pt x="11443" y="2118701"/>
                    <a:pt x="0" y="2107258"/>
                    <a:pt x="0" y="2093142"/>
                  </a:cubicBezTo>
                  <a:lnTo>
                    <a:pt x="0" y="25559"/>
                  </a:lnTo>
                  <a:cubicBezTo>
                    <a:pt x="0" y="11443"/>
                    <a:pt x="11443" y="0"/>
                    <a:pt x="25559" y="0"/>
                  </a:cubicBezTo>
                  <a:close/>
                </a:path>
              </a:pathLst>
            </a:custGeom>
            <a:solidFill>
              <a:srgbClr val="FFFFFF">
                <a:alpha val="68627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8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4674653" y="3836177"/>
            <a:ext cx="8938693" cy="1214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99"/>
              </a:lnSpc>
            </a:pPr>
            <a:r>
              <a:rPr lang="en-US" sz="9199" spc="-367">
                <a:solidFill>
                  <a:srgbClr val="000000"/>
                </a:solidFill>
                <a:latin typeface="Cormorant Garamond Medium Bold"/>
              </a:rPr>
              <a:t>UNIT 3: MUSIC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392234" y="6438234"/>
            <a:ext cx="5503533" cy="6776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97"/>
              </a:lnSpc>
            </a:pPr>
            <a:r>
              <a:rPr lang="en-US" sz="4069" spc="325">
                <a:solidFill>
                  <a:srgbClr val="000000"/>
                </a:solidFill>
                <a:latin typeface="Montserrat Bold"/>
              </a:rPr>
              <a:t>new words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036189" y="0"/>
            <a:ext cx="10251811" cy="10287000"/>
            <a:chOff x="0" y="0"/>
            <a:chExt cx="2384179" cy="239236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2384179" cy="2392362"/>
            </a:xfrm>
            <a:custGeom>
              <a:avLst/>
              <a:gdLst/>
              <a:ahLst/>
              <a:cxnLst/>
              <a:rect r="r" b="b" t="t" l="l"/>
              <a:pathLst>
                <a:path h="2392362" w="2384179">
                  <a:moveTo>
                    <a:pt x="0" y="0"/>
                  </a:moveTo>
                  <a:lnTo>
                    <a:pt x="2384179" y="0"/>
                  </a:lnTo>
                  <a:lnTo>
                    <a:pt x="2384179" y="2392362"/>
                  </a:lnTo>
                  <a:lnTo>
                    <a:pt x="0" y="2392362"/>
                  </a:lnTo>
                  <a:close/>
                </a:path>
              </a:pathLst>
            </a:custGeom>
            <a:solidFill>
              <a:srgbClr val="E7DED9"/>
            </a:solidFill>
          </p:spPr>
        </p:sp>
      </p:grpSp>
      <p:pic>
        <p:nvPicPr>
          <p:cNvPr name="Picture 4" id="4"/>
          <p:cNvPicPr>
            <a:picLocks noChangeAspect="true"/>
          </p:cNvPicPr>
          <p:nvPr/>
        </p:nvPicPr>
        <p:blipFill>
          <a:blip r:embed="rId2"/>
          <a:srcRect l="0" t="0" r="30857" b="0"/>
          <a:stretch>
            <a:fillRect/>
          </a:stretch>
        </p:blipFill>
        <p:spPr>
          <a:xfrm flipH="false" flipV="false" rot="0">
            <a:off x="8621212" y="1411159"/>
            <a:ext cx="9081765" cy="7145492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028700" y="4268516"/>
            <a:ext cx="6039669" cy="715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960"/>
              </a:lnSpc>
            </a:pPr>
            <a:r>
              <a:rPr lang="en-US" sz="3973" spc="39">
                <a:solidFill>
                  <a:srgbClr val="333333"/>
                </a:solidFill>
                <a:latin typeface="Montserrat"/>
              </a:rPr>
              <a:t>một đoạn phim/ nhạc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028700" y="1982980"/>
            <a:ext cx="7809527" cy="1512697"/>
            <a:chOff x="0" y="0"/>
            <a:chExt cx="10412702" cy="2016930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133350"/>
              <a:ext cx="7504899" cy="13296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7200"/>
                </a:lnSpc>
              </a:pPr>
              <a:r>
                <a:rPr lang="en-US" sz="7200" spc="-288">
                  <a:solidFill>
                    <a:srgbClr val="000000"/>
                  </a:solidFill>
                  <a:latin typeface="Cormorant Garamond Medium"/>
                </a:rPr>
                <a:t>clip (n)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1405890"/>
              <a:ext cx="10412702" cy="6110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877"/>
                </a:lnSpc>
                <a:spcBef>
                  <a:spcPct val="0"/>
                </a:spcBef>
              </a:pPr>
              <a:r>
                <a:rPr lang="en-US" sz="2769" spc="221">
                  <a:solidFill>
                    <a:srgbClr val="000000"/>
                  </a:solidFill>
                  <a:latin typeface="Montserrat"/>
                </a:rPr>
                <a:t>/klɪp/ 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88431" y="19050"/>
            <a:ext cx="3436778" cy="10287000"/>
          </a:xfrm>
          <a:prstGeom prst="rect">
            <a:avLst/>
          </a:prstGeom>
          <a:solidFill>
            <a:srgbClr val="E7DED9"/>
          </a:solidFill>
        </p:spPr>
      </p:sp>
      <p:grpSp>
        <p:nvGrpSpPr>
          <p:cNvPr name="Group 3" id="3"/>
          <p:cNvGrpSpPr/>
          <p:nvPr/>
        </p:nvGrpSpPr>
        <p:grpSpPr>
          <a:xfrm rot="0">
            <a:off x="11439184" y="5858389"/>
            <a:ext cx="5130426" cy="888365"/>
            <a:chOff x="0" y="0"/>
            <a:chExt cx="6840569" cy="1184486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722206"/>
              <a:ext cx="6840569" cy="4622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940"/>
                </a:lnSpc>
              </a:pP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6840569" cy="83650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5320"/>
                </a:lnSpc>
              </a:pPr>
              <a:r>
                <a:rPr lang="en-US" sz="3800" spc="304">
                  <a:solidFill>
                    <a:srgbClr val="000000"/>
                  </a:solidFill>
                  <a:latin typeface="Montserrat"/>
                </a:rPr>
                <a:t>NHÀ SOẠN NHẠC</a:t>
              </a:r>
            </a:p>
          </p:txBody>
        </p:sp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2"/>
          <a:srcRect l="25516" t="0" r="25516" b="0"/>
          <a:stretch>
            <a:fillRect/>
          </a:stretch>
        </p:blipFill>
        <p:spPr>
          <a:xfrm flipH="false" flipV="false" rot="0">
            <a:off x="2218234" y="19050"/>
            <a:ext cx="7057412" cy="10287000"/>
          </a:xfrm>
          <a:prstGeom prst="rect">
            <a:avLst/>
          </a:prstGeom>
        </p:spPr>
      </p:pic>
      <p:grpSp>
        <p:nvGrpSpPr>
          <p:cNvPr name="Group 7" id="7"/>
          <p:cNvGrpSpPr/>
          <p:nvPr/>
        </p:nvGrpSpPr>
        <p:grpSpPr>
          <a:xfrm rot="0">
            <a:off x="11439184" y="3196850"/>
            <a:ext cx="6451637" cy="1512697"/>
            <a:chOff x="0" y="0"/>
            <a:chExt cx="8602183" cy="2016930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133350"/>
              <a:ext cx="6199977" cy="13296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7200"/>
                </a:lnSpc>
              </a:pPr>
              <a:r>
                <a:rPr lang="en-US" sz="7200" spc="-288">
                  <a:solidFill>
                    <a:srgbClr val="000000"/>
                  </a:solidFill>
                  <a:latin typeface="Cormorant Garamond Medium"/>
                </a:rPr>
                <a:t>Composer (n)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1405890"/>
              <a:ext cx="8602183" cy="6110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877"/>
                </a:lnSpc>
                <a:spcBef>
                  <a:spcPct val="0"/>
                </a:spcBef>
              </a:pPr>
              <a:r>
                <a:rPr lang="en-US" sz="2769" spc="221">
                  <a:solidFill>
                    <a:srgbClr val="000000"/>
                  </a:solidFill>
                  <a:latin typeface="Montserrat"/>
                </a:rPr>
                <a:t>/kəmˈpəʊzə(r)/  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34639" t="0" r="34639" b="0"/>
          <a:stretch>
            <a:fillRect/>
          </a:stretch>
        </p:blipFill>
        <p:spPr>
          <a:xfrm flipH="false" flipV="false" rot="0">
            <a:off x="13553176" y="0"/>
            <a:ext cx="3706124" cy="8047451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34859" t="0" r="34859" b="0"/>
          <a:stretch>
            <a:fillRect/>
          </a:stretch>
        </p:blipFill>
        <p:spPr>
          <a:xfrm flipH="false" flipV="false" rot="0">
            <a:off x="1028700" y="0"/>
            <a:ext cx="3706124" cy="8047451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5842055" y="3111754"/>
            <a:ext cx="6603890" cy="1512062"/>
            <a:chOff x="0" y="0"/>
            <a:chExt cx="8805187" cy="201608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288511" y="142875"/>
              <a:ext cx="8516676" cy="12752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999"/>
                </a:lnSpc>
              </a:pPr>
              <a:r>
                <a:rPr lang="en-US" sz="6999" spc="-279">
                  <a:solidFill>
                    <a:srgbClr val="000000"/>
                  </a:solidFill>
                  <a:latin typeface="Cormorant Garamond Medium"/>
                </a:rPr>
                <a:t>contest (n)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1351491"/>
              <a:ext cx="7338043" cy="6645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57"/>
                </a:lnSpc>
              </a:pPr>
              <a:r>
                <a:rPr lang="en-US" sz="2969" spc="237">
                  <a:solidFill>
                    <a:srgbClr val="000000"/>
                  </a:solidFill>
                  <a:latin typeface="Asap Regular"/>
                </a:rPr>
                <a:t>/ˈkɒntest/ </a:t>
              </a: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6165919" y="5582504"/>
            <a:ext cx="5503533" cy="5716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17"/>
              </a:lnSpc>
            </a:pPr>
            <a:r>
              <a:rPr lang="en-US" sz="3369" spc="269">
                <a:solidFill>
                  <a:srgbClr val="000000"/>
                </a:solidFill>
                <a:latin typeface="Montserrat"/>
              </a:rPr>
              <a:t>cuộc thi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0"/>
            <a:ext cx="8120433" cy="10287000"/>
          </a:xfrm>
          <a:prstGeom prst="rect">
            <a:avLst/>
          </a:prstGeom>
          <a:solidFill>
            <a:srgbClr val="EFEBE7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16662" t="0" r="36316" b="0"/>
          <a:stretch>
            <a:fillRect/>
          </a:stretch>
        </p:blipFill>
        <p:spPr>
          <a:xfrm flipH="false" flipV="false" rot="0">
            <a:off x="1028700" y="793388"/>
            <a:ext cx="5974155" cy="8464912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0056628" y="5481488"/>
            <a:ext cx="6466045" cy="5744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60"/>
              </a:lnSpc>
            </a:pPr>
            <a:r>
              <a:rPr lang="en-US" sz="3173" spc="31">
                <a:solidFill>
                  <a:srgbClr val="333333"/>
                </a:solidFill>
                <a:latin typeface="Montserrat"/>
              </a:rPr>
              <a:t>chinh phục, chiến thắng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8454963" y="2844291"/>
            <a:ext cx="6603890" cy="1512062"/>
            <a:chOff x="0" y="0"/>
            <a:chExt cx="8805187" cy="2016083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288511" y="142875"/>
              <a:ext cx="8516676" cy="12752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999"/>
                </a:lnSpc>
              </a:pPr>
              <a:r>
                <a:rPr lang="en-US" sz="6999" spc="-279">
                  <a:solidFill>
                    <a:srgbClr val="000000"/>
                  </a:solidFill>
                  <a:latin typeface="Cormorant Garamond Medium"/>
                </a:rPr>
                <a:t>conquer (v)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1351491"/>
              <a:ext cx="7338043" cy="6645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57"/>
                </a:lnSpc>
              </a:pPr>
              <a:r>
                <a:rPr lang="en-US" sz="2969" spc="237">
                  <a:solidFill>
                    <a:srgbClr val="000000"/>
                  </a:solidFill>
                  <a:latin typeface="Asap Regular"/>
                </a:rPr>
                <a:t>/ˈkɒŋkə(r)/ 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036189" y="0"/>
            <a:ext cx="10251811" cy="10287000"/>
            <a:chOff x="0" y="0"/>
            <a:chExt cx="2384179" cy="239236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2384179" cy="2392362"/>
            </a:xfrm>
            <a:custGeom>
              <a:avLst/>
              <a:gdLst/>
              <a:ahLst/>
              <a:cxnLst/>
              <a:rect r="r" b="b" t="t" l="l"/>
              <a:pathLst>
                <a:path h="2392362" w="2384179">
                  <a:moveTo>
                    <a:pt x="0" y="0"/>
                  </a:moveTo>
                  <a:lnTo>
                    <a:pt x="2384179" y="0"/>
                  </a:lnTo>
                  <a:lnTo>
                    <a:pt x="2384179" y="2392362"/>
                  </a:lnTo>
                  <a:lnTo>
                    <a:pt x="0" y="2392362"/>
                  </a:lnTo>
                  <a:close/>
                </a:path>
              </a:pathLst>
            </a:custGeom>
            <a:solidFill>
              <a:srgbClr val="E7DED9"/>
            </a:solidFill>
          </p:spPr>
        </p:sp>
      </p:grpSp>
      <p:pic>
        <p:nvPicPr>
          <p:cNvPr name="Picture 4" id="4"/>
          <p:cNvPicPr>
            <a:picLocks noChangeAspect="true"/>
          </p:cNvPicPr>
          <p:nvPr/>
        </p:nvPicPr>
        <p:blipFill>
          <a:blip r:embed="rId2"/>
          <a:srcRect l="16015" t="0" r="16015" b="0"/>
          <a:stretch>
            <a:fillRect/>
          </a:stretch>
        </p:blipFill>
        <p:spPr>
          <a:xfrm flipH="false" flipV="false" rot="0">
            <a:off x="8528983" y="934324"/>
            <a:ext cx="9266223" cy="8418353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931848" y="5591734"/>
            <a:ext cx="4846373" cy="4086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10"/>
              </a:lnSpc>
            </a:pPr>
            <a:r>
              <a:rPr lang="en-US" sz="2273" spc="22">
                <a:solidFill>
                  <a:srgbClr val="333333"/>
                </a:solidFill>
                <a:latin typeface="Montserrat"/>
              </a:rPr>
              <a:t>nhân vật văn hoá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349755" y="2412235"/>
            <a:ext cx="7221113" cy="2397887"/>
            <a:chOff x="0" y="0"/>
            <a:chExt cx="9628151" cy="3197183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315476" y="142875"/>
              <a:ext cx="9312674" cy="24563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999"/>
                </a:lnSpc>
              </a:pPr>
              <a:r>
                <a:rPr lang="en-US" sz="6999" spc="-279">
                  <a:solidFill>
                    <a:srgbClr val="000000"/>
                  </a:solidFill>
                  <a:latin typeface="Cormorant Garamond Medium"/>
                </a:rPr>
                <a:t>cultural figure </a:t>
              </a:r>
            </a:p>
            <a:p>
              <a:pPr algn="ctr">
                <a:lnSpc>
                  <a:spcPts val="6999"/>
                </a:lnSpc>
              </a:pPr>
              <a:r>
                <a:rPr lang="en-US" sz="6999" spc="-279">
                  <a:solidFill>
                    <a:srgbClr val="000000"/>
                  </a:solidFill>
                  <a:latin typeface="Cormorant Garamond Medium"/>
                </a:rPr>
                <a:t>(N. phrase)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2532591"/>
              <a:ext cx="8023882" cy="6645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57"/>
                </a:lnSpc>
              </a:pPr>
              <a:r>
                <a:rPr lang="en-US" sz="2969" spc="237">
                  <a:solidFill>
                    <a:srgbClr val="000000"/>
                  </a:solidFill>
                  <a:latin typeface="Asap Regular"/>
                </a:rPr>
                <a:t>/ˈkʌltʃərəl ˈfɪɡə(r) /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DAFVWNBv5rU</dc:identifier>
  <dcterms:modified xsi:type="dcterms:W3CDTF">2011-08-01T06:04:30Z</dcterms:modified>
  <cp:revision>1</cp:revision>
  <dc:title>big</dc:title>
</cp:coreProperties>
</file>