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8" r:id="rId5"/>
    <p:sldId id="265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20" autoAdjust="0"/>
  </p:normalViewPr>
  <p:slideViewPr>
    <p:cSldViewPr snapToGrid="0">
      <p:cViewPr>
        <p:scale>
          <a:sx n="50" d="100"/>
          <a:sy n="50" d="100"/>
        </p:scale>
        <p:origin x="1188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THI LE THU" userId="dd112b52-f5b4-4ff2-939f-ce4b07bb1167" providerId="ADAL" clId="{ABEA0F62-EBD1-4876-839F-E1748689AE95}"/>
    <pc:docChg chg="modSld">
      <pc:chgData name="NGUYEN THI LE THU" userId="dd112b52-f5b4-4ff2-939f-ce4b07bb1167" providerId="ADAL" clId="{ABEA0F62-EBD1-4876-839F-E1748689AE95}" dt="2022-12-20T18:32:20.517" v="145" actId="20577"/>
      <pc:docMkLst>
        <pc:docMk/>
      </pc:docMkLst>
      <pc:sldChg chg="modSp mod">
        <pc:chgData name="NGUYEN THI LE THU" userId="dd112b52-f5b4-4ff2-939f-ce4b07bb1167" providerId="ADAL" clId="{ABEA0F62-EBD1-4876-839F-E1748689AE95}" dt="2022-12-20T18:31:29.301" v="16" actId="20577"/>
        <pc:sldMkLst>
          <pc:docMk/>
          <pc:sldMk cId="2307238516" sldId="256"/>
        </pc:sldMkLst>
        <pc:graphicFrameChg chg="modGraphic">
          <ac:chgData name="NGUYEN THI LE THU" userId="dd112b52-f5b4-4ff2-939f-ce4b07bb1167" providerId="ADAL" clId="{ABEA0F62-EBD1-4876-839F-E1748689AE95}" dt="2022-12-20T18:31:29.301" v="16" actId="20577"/>
          <ac:graphicFrameMkLst>
            <pc:docMk/>
            <pc:sldMk cId="2307238516" sldId="256"/>
            <ac:graphicFrameMk id="4" creationId="{A53F2C59-52D1-59A1-9F3C-B5B33275AF99}"/>
          </ac:graphicFrameMkLst>
        </pc:graphicFrameChg>
      </pc:sldChg>
      <pc:sldChg chg="modSp mod">
        <pc:chgData name="NGUYEN THI LE THU" userId="dd112b52-f5b4-4ff2-939f-ce4b07bb1167" providerId="ADAL" clId="{ABEA0F62-EBD1-4876-839F-E1748689AE95}" dt="2022-12-20T18:31:35.896" v="33" actId="20577"/>
        <pc:sldMkLst>
          <pc:docMk/>
          <pc:sldMk cId="457957106" sldId="263"/>
        </pc:sldMkLst>
        <pc:graphicFrameChg chg="modGraphic">
          <ac:chgData name="NGUYEN THI LE THU" userId="dd112b52-f5b4-4ff2-939f-ce4b07bb1167" providerId="ADAL" clId="{ABEA0F62-EBD1-4876-839F-E1748689AE95}" dt="2022-12-20T18:31:35.896" v="33" actId="20577"/>
          <ac:graphicFrameMkLst>
            <pc:docMk/>
            <pc:sldMk cId="457957106" sldId="263"/>
            <ac:graphicFrameMk id="4" creationId="{A53F2C59-52D1-59A1-9F3C-B5B33275AF99}"/>
          </ac:graphicFrameMkLst>
        </pc:graphicFrameChg>
      </pc:sldChg>
      <pc:sldChg chg="modSp mod">
        <pc:chgData name="NGUYEN THI LE THU" userId="dd112b52-f5b4-4ff2-939f-ce4b07bb1167" providerId="ADAL" clId="{ABEA0F62-EBD1-4876-839F-E1748689AE95}" dt="2022-12-20T18:31:42.471" v="51" actId="20577"/>
        <pc:sldMkLst>
          <pc:docMk/>
          <pc:sldMk cId="3608455479" sldId="264"/>
        </pc:sldMkLst>
        <pc:graphicFrameChg chg="modGraphic">
          <ac:chgData name="NGUYEN THI LE THU" userId="dd112b52-f5b4-4ff2-939f-ce4b07bb1167" providerId="ADAL" clId="{ABEA0F62-EBD1-4876-839F-E1748689AE95}" dt="2022-12-20T18:31:42.471" v="51" actId="20577"/>
          <ac:graphicFrameMkLst>
            <pc:docMk/>
            <pc:sldMk cId="3608455479" sldId="264"/>
            <ac:graphicFrameMk id="4" creationId="{A53F2C59-52D1-59A1-9F3C-B5B33275AF99}"/>
          </ac:graphicFrameMkLst>
        </pc:graphicFrameChg>
      </pc:sldChg>
      <pc:sldChg chg="modSp mod">
        <pc:chgData name="NGUYEN THI LE THU" userId="dd112b52-f5b4-4ff2-939f-ce4b07bb1167" providerId="ADAL" clId="{ABEA0F62-EBD1-4876-839F-E1748689AE95}" dt="2022-12-20T18:32:20.517" v="145" actId="20577"/>
        <pc:sldMkLst>
          <pc:docMk/>
          <pc:sldMk cId="3344651497" sldId="265"/>
        </pc:sldMkLst>
        <pc:graphicFrameChg chg="modGraphic">
          <ac:chgData name="NGUYEN THI LE THU" userId="dd112b52-f5b4-4ff2-939f-ce4b07bb1167" providerId="ADAL" clId="{ABEA0F62-EBD1-4876-839F-E1748689AE95}" dt="2022-12-20T18:32:20.517" v="145" actId="20577"/>
          <ac:graphicFrameMkLst>
            <pc:docMk/>
            <pc:sldMk cId="3344651497" sldId="265"/>
            <ac:graphicFrameMk id="4" creationId="{A53F2C59-52D1-59A1-9F3C-B5B33275AF99}"/>
          </ac:graphicFrameMkLst>
        </pc:graphicFrameChg>
      </pc:sldChg>
      <pc:sldChg chg="modSp mod">
        <pc:chgData name="NGUYEN THI LE THU" userId="dd112b52-f5b4-4ff2-939f-ce4b07bb1167" providerId="ADAL" clId="{ABEA0F62-EBD1-4876-839F-E1748689AE95}" dt="2022-12-20T18:32:04.856" v="128" actId="20577"/>
        <pc:sldMkLst>
          <pc:docMk/>
          <pc:sldMk cId="4013848680" sldId="268"/>
        </pc:sldMkLst>
        <pc:graphicFrameChg chg="modGraphic">
          <ac:chgData name="NGUYEN THI LE THU" userId="dd112b52-f5b4-4ff2-939f-ce4b07bb1167" providerId="ADAL" clId="{ABEA0F62-EBD1-4876-839F-E1748689AE95}" dt="2022-12-20T18:32:04.856" v="128" actId="20577"/>
          <ac:graphicFrameMkLst>
            <pc:docMk/>
            <pc:sldMk cId="4013848680" sldId="268"/>
            <ac:graphicFrameMk id="4" creationId="{A53F2C59-52D1-59A1-9F3C-B5B33275AF9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5B6EB-E542-E9CA-6B9E-C1EB63940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D6565C-8B9E-204A-20AB-1B2322824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66B2E-C367-62C9-7B3F-B71FF436B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A8A8-B3CF-4459-80F8-F533222EF467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F895E-9E38-1915-3F00-A7FEED7BC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CEE2C-E653-39FF-2FF7-B2B345E96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9A8-D01C-4620-9534-80F21284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01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1DD44-726D-3F15-5325-ABED81FF2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88632A-C144-3F05-904D-0CE5862D9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F7D1D-2B89-B076-4BA3-A197DFC40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A8A8-B3CF-4459-80F8-F533222EF467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FD52-B8D0-CB97-C2F4-AFB2062A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FABFA-E859-3187-1E58-B14AD0957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9A8-D01C-4620-9534-80F21284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2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657570-3C03-32E1-0AC2-7EEA502997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21B314-6063-0DAA-D603-5804D8405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5C249-26C7-A681-D84E-07EA4920E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A8A8-B3CF-4459-80F8-F533222EF467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B0B0F-61D1-1466-B146-026DACDA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9B986-D8AE-2E06-B557-AADEED0CA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9A8-D01C-4620-9534-80F21284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2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78BE6-F71F-8D27-FA0D-956FC518F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222C7-9F41-238D-5909-39609525A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E3F6C-B3F0-BF9F-AA6B-88707CBDC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A8A8-B3CF-4459-80F8-F533222EF467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CB7A9-BB67-2F1C-DB3F-E83324C95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E20AE-E402-1C5C-C24B-6B97C5901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9A8-D01C-4620-9534-80F21284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6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4CEB0-1D30-3FEB-25D8-EDDC0382C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F6ADA0-EE76-4425-25FA-996F39797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66D2D-0EAF-F190-0C18-CA638CB48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A8A8-B3CF-4459-80F8-F533222EF467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446EE-ED6C-CF79-9BE4-D814CDCEC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9F22E-2589-7B64-9C71-F009882A2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9A8-D01C-4620-9534-80F21284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1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6FF48-F7CE-6E06-BAB0-0531E0FE4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BD405-155F-D168-9552-77C45BA022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F43562-1049-A072-DE58-788F3D8B48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C7DF4-539C-F1EC-ECCE-DC5BD4FA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A8A8-B3CF-4459-80F8-F533222EF467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1F59D-0578-6B86-6224-FFB773446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F3A2B-794A-897B-16FF-D96882D68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9A8-D01C-4620-9534-80F21284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6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BCAF1-E0B4-85FA-4EA7-7C4810892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43E82-B734-06DD-F227-CD7034348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1D4481-E8B7-B424-B342-75556783E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A1533C-2A7D-12DE-2CC1-32C23CC574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5446ED-3EB5-D718-FCE4-5D0011D424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E856F7-9147-0A49-6203-51D7ACC72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A8A8-B3CF-4459-80F8-F533222EF467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092F4D-1D2B-602F-01AE-EDEA9E764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8BBE93-2391-7C84-0424-61212578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9A8-D01C-4620-9534-80F21284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2C81-000B-0EA1-A593-7043D3B44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8B098C-93A2-4EFE-D430-D34D6B917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A8A8-B3CF-4459-80F8-F533222EF467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3BA8E0-9217-894A-2F32-29ADC828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7C1B66-D47B-27D0-9155-162D4AD4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9A8-D01C-4620-9534-80F21284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1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345068-0790-4AC9-D4AD-EC7125CAB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A8A8-B3CF-4459-80F8-F533222EF467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DB8A5B-41ED-0B03-88FE-3F31E0054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CFD119-5054-1B81-7F14-A5C79E4D5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9A8-D01C-4620-9534-80F21284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5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4833E-74EB-6219-34F8-F74463EE4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1CB2B-1EA6-CE97-F50F-8E013D57A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2926E-66F9-EE58-F18B-6C8196381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355F1-2F29-4384-6ACD-1D4807FB2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A8A8-B3CF-4459-80F8-F533222EF467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73BEE-1ECD-9C45-6612-4A6008DF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42CDD5-5433-A690-60FA-967B72F86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9A8-D01C-4620-9534-80F21284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80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88E59-1046-5A4E-1CA2-13044D8B0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74E102-F8F9-C2E3-8FD0-E9FA9D2CF2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B14E24-5BE6-B2B9-31B3-83F01DDE81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B6AE21-447F-0E3A-496D-BD41E0FD7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A8A8-B3CF-4459-80F8-F533222EF467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30C77-22C8-D80C-2E06-AEFED2096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D239A-1BBA-1588-0173-EFB5A65C6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9A8-D01C-4620-9534-80F21284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2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C98C73-6DD0-3D54-C15E-EA4CE8C36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CBA21-4B97-23BB-0411-085E45F4C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001DC-2EDE-B792-A3E6-BC2CFDB57B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7A8A8-B3CF-4459-80F8-F533222EF467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FF252-DDBB-56DF-5997-B8CA25DE8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D66E5-2E9A-41F9-2C98-BD4E53ECF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C49A8-D01C-4620-9534-80F21284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4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53F2C59-52D1-59A1-9F3C-B5B33275AF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98011"/>
              </p:ext>
            </p:extLst>
          </p:nvPr>
        </p:nvGraphicFramePr>
        <p:xfrm>
          <a:off x="206476" y="102637"/>
          <a:ext cx="11779047" cy="652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6349">
                  <a:extLst>
                    <a:ext uri="{9D8B030D-6E8A-4147-A177-3AD203B41FA5}">
                      <a16:colId xmlns:a16="http://schemas.microsoft.com/office/drawing/2014/main" val="2611865329"/>
                    </a:ext>
                  </a:extLst>
                </a:gridCol>
                <a:gridCol w="4519560">
                  <a:extLst>
                    <a:ext uri="{9D8B030D-6E8A-4147-A177-3AD203B41FA5}">
                      <a16:colId xmlns:a16="http://schemas.microsoft.com/office/drawing/2014/main" val="2481547429"/>
                    </a:ext>
                  </a:extLst>
                </a:gridCol>
                <a:gridCol w="3333138">
                  <a:extLst>
                    <a:ext uri="{9D8B030D-6E8A-4147-A177-3AD203B41FA5}">
                      <a16:colId xmlns:a16="http://schemas.microsoft.com/office/drawing/2014/main" val="3617373296"/>
                    </a:ext>
                  </a:extLst>
                </a:gridCol>
              </a:tblGrid>
              <a:tr h="38700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Project name: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Unit 2 - Grammar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Screen title: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Lead-in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Screen #: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1/6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316663"/>
                  </a:ext>
                </a:extLst>
              </a:tr>
              <a:tr h="366084">
                <a:tc rowSpan="6"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Graphic info: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624039"/>
                  </a:ext>
                </a:extLst>
              </a:tr>
              <a:tr h="1098254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197309"/>
                  </a:ext>
                </a:extLst>
              </a:tr>
              <a:tr h="376544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Navigation: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3402124"/>
                  </a:ext>
                </a:extLst>
              </a:tr>
              <a:tr h="117147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Slide advances by presenter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168615"/>
                  </a:ext>
                </a:extLst>
              </a:tr>
              <a:tr h="46649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Reviewer comments: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742520"/>
                  </a:ext>
                </a:extLst>
              </a:tr>
              <a:tr h="99784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085345"/>
                  </a:ext>
                </a:extLst>
              </a:tr>
              <a:tr h="1658403">
                <a:tc gridSpan="3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Audio: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Hello my students and welcome to our lesson today!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Today we will study about will and be going to 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 you know, will and be going to talk about the future actions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This lesson will help you to know what is the different between them?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78771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B3D3B36-7D02-F405-ED5A-635E9074D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506" y="596803"/>
            <a:ext cx="7439194" cy="422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23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53F2C59-52D1-59A1-9F3C-B5B33275AF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723377"/>
              </p:ext>
            </p:extLst>
          </p:nvPr>
        </p:nvGraphicFramePr>
        <p:xfrm>
          <a:off x="206476" y="102637"/>
          <a:ext cx="11779047" cy="652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6349">
                  <a:extLst>
                    <a:ext uri="{9D8B030D-6E8A-4147-A177-3AD203B41FA5}">
                      <a16:colId xmlns:a16="http://schemas.microsoft.com/office/drawing/2014/main" val="2611865329"/>
                    </a:ext>
                  </a:extLst>
                </a:gridCol>
                <a:gridCol w="4519560">
                  <a:extLst>
                    <a:ext uri="{9D8B030D-6E8A-4147-A177-3AD203B41FA5}">
                      <a16:colId xmlns:a16="http://schemas.microsoft.com/office/drawing/2014/main" val="2481547429"/>
                    </a:ext>
                  </a:extLst>
                </a:gridCol>
                <a:gridCol w="3333138">
                  <a:extLst>
                    <a:ext uri="{9D8B030D-6E8A-4147-A177-3AD203B41FA5}">
                      <a16:colId xmlns:a16="http://schemas.microsoft.com/office/drawing/2014/main" val="3617373296"/>
                    </a:ext>
                  </a:extLst>
                </a:gridCol>
              </a:tblGrid>
              <a:tr h="38700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Project name: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Unit 2 - Grammar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Screen title: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Structure - will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Screen #: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2/6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316663"/>
                  </a:ext>
                </a:extLst>
              </a:tr>
              <a:tr h="366084">
                <a:tc rowSpan="6"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Graphic info: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624039"/>
                  </a:ext>
                </a:extLst>
              </a:tr>
              <a:tr h="1098254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197309"/>
                  </a:ext>
                </a:extLst>
              </a:tr>
              <a:tr h="376544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Navigation: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3402124"/>
                  </a:ext>
                </a:extLst>
              </a:tr>
              <a:tr h="117147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Slide advances by presenter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168615"/>
                  </a:ext>
                </a:extLst>
              </a:tr>
              <a:tr h="46649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Reviewer comments: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742520"/>
                  </a:ext>
                </a:extLst>
              </a:tr>
              <a:tr h="99784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085345"/>
                  </a:ext>
                </a:extLst>
              </a:tr>
              <a:tr h="1658403">
                <a:tc gridSpan="3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Audio: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 now let’s review the structure of Will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first one is affirmative sentence: S + will + V-infinite.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Negative sentence: S + will not / won’t + V-infinitive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Question: Will + S + V-infinitive?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787719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9A54A95E-30CC-AA44-52F6-F9BD5135E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235" y="628585"/>
            <a:ext cx="7435965" cy="417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95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53F2C59-52D1-59A1-9F3C-B5B33275AF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830361"/>
              </p:ext>
            </p:extLst>
          </p:nvPr>
        </p:nvGraphicFramePr>
        <p:xfrm>
          <a:off x="206476" y="102637"/>
          <a:ext cx="11779047" cy="652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6349">
                  <a:extLst>
                    <a:ext uri="{9D8B030D-6E8A-4147-A177-3AD203B41FA5}">
                      <a16:colId xmlns:a16="http://schemas.microsoft.com/office/drawing/2014/main" val="2611865329"/>
                    </a:ext>
                  </a:extLst>
                </a:gridCol>
                <a:gridCol w="4519560">
                  <a:extLst>
                    <a:ext uri="{9D8B030D-6E8A-4147-A177-3AD203B41FA5}">
                      <a16:colId xmlns:a16="http://schemas.microsoft.com/office/drawing/2014/main" val="2481547429"/>
                    </a:ext>
                  </a:extLst>
                </a:gridCol>
                <a:gridCol w="3333138">
                  <a:extLst>
                    <a:ext uri="{9D8B030D-6E8A-4147-A177-3AD203B41FA5}">
                      <a16:colId xmlns:a16="http://schemas.microsoft.com/office/drawing/2014/main" val="3617373296"/>
                    </a:ext>
                  </a:extLst>
                </a:gridCol>
              </a:tblGrid>
              <a:tr h="38700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Project name: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Unit 2 – Grammar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Screen title: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Structure – be going 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Screen #: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3/6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316663"/>
                  </a:ext>
                </a:extLst>
              </a:tr>
              <a:tr h="366084">
                <a:tc rowSpan="6"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Graphic info: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624039"/>
                  </a:ext>
                </a:extLst>
              </a:tr>
              <a:tr h="1098254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197309"/>
                  </a:ext>
                </a:extLst>
              </a:tr>
              <a:tr h="376544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Navigation: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3402124"/>
                  </a:ext>
                </a:extLst>
              </a:tr>
              <a:tr h="117147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Slide advances by presenter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168615"/>
                  </a:ext>
                </a:extLst>
              </a:tr>
              <a:tr h="46649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Reviewer comments: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742520"/>
                  </a:ext>
                </a:extLst>
              </a:tr>
              <a:tr h="99784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085345"/>
                  </a:ext>
                </a:extLst>
              </a:tr>
              <a:tr h="1658403">
                <a:tc gridSpan="3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Audio: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 now let’s review the structure of Be going to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first one is affirmative sentence: S + am/is/are +going to + V infinitive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Negative sentence: S + am/is/are + going to + V -infinitive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Question: (?) Am/is/are + S + going to + V –infinitive?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78771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39E15D-2373-051E-6825-3C5090EA7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60" y="647636"/>
            <a:ext cx="7870940" cy="418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455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53F2C59-52D1-59A1-9F3C-B5B33275AF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368025"/>
              </p:ext>
            </p:extLst>
          </p:nvPr>
        </p:nvGraphicFramePr>
        <p:xfrm>
          <a:off x="206476" y="102637"/>
          <a:ext cx="11779047" cy="6783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6349">
                  <a:extLst>
                    <a:ext uri="{9D8B030D-6E8A-4147-A177-3AD203B41FA5}">
                      <a16:colId xmlns:a16="http://schemas.microsoft.com/office/drawing/2014/main" val="2611865329"/>
                    </a:ext>
                  </a:extLst>
                </a:gridCol>
                <a:gridCol w="4519560">
                  <a:extLst>
                    <a:ext uri="{9D8B030D-6E8A-4147-A177-3AD203B41FA5}">
                      <a16:colId xmlns:a16="http://schemas.microsoft.com/office/drawing/2014/main" val="2481547429"/>
                    </a:ext>
                  </a:extLst>
                </a:gridCol>
                <a:gridCol w="3333138">
                  <a:extLst>
                    <a:ext uri="{9D8B030D-6E8A-4147-A177-3AD203B41FA5}">
                      <a16:colId xmlns:a16="http://schemas.microsoft.com/office/drawing/2014/main" val="3617373296"/>
                    </a:ext>
                  </a:extLst>
                </a:gridCol>
              </a:tblGrid>
              <a:tr h="38700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Project name: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Unit 2 - Grammar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Screen title: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Will and be going 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Screen #: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4/6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316663"/>
                  </a:ext>
                </a:extLst>
              </a:tr>
              <a:tr h="366084">
                <a:tc rowSpan="6"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Graphic info: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624039"/>
                  </a:ext>
                </a:extLst>
              </a:tr>
              <a:tr h="1098254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197309"/>
                  </a:ext>
                </a:extLst>
              </a:tr>
              <a:tr h="376544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Navigation: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3402124"/>
                  </a:ext>
                </a:extLst>
              </a:tr>
              <a:tr h="117147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Slide advances by presenter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168615"/>
                  </a:ext>
                </a:extLst>
              </a:tr>
              <a:tr h="46649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Reviewer comments: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742520"/>
                  </a:ext>
                </a:extLst>
              </a:tr>
              <a:tr h="99784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085345"/>
                  </a:ext>
                </a:extLst>
              </a:tr>
              <a:tr h="1658403">
                <a:tc gridSpan="3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Audio: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And now we will focus on the different between will and be going to 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About will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Express future actions at the moment of speaking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=&gt; I will have salad and the fish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Express a prediction based on personal opinions or experiences (Predictions without evidence)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=&gt; I think France will win the champion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Express a future fact.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=&gt; The sun will raise tomorrow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78771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C6D4CC4-81D3-6DB6-3C55-5B841BF7D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234" y="526985"/>
            <a:ext cx="7893165" cy="440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84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53F2C59-52D1-59A1-9F3C-B5B33275AF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193528"/>
              </p:ext>
            </p:extLst>
          </p:nvPr>
        </p:nvGraphicFramePr>
        <p:xfrm>
          <a:off x="206476" y="102637"/>
          <a:ext cx="11779047" cy="652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6349">
                  <a:extLst>
                    <a:ext uri="{9D8B030D-6E8A-4147-A177-3AD203B41FA5}">
                      <a16:colId xmlns:a16="http://schemas.microsoft.com/office/drawing/2014/main" val="2611865329"/>
                    </a:ext>
                  </a:extLst>
                </a:gridCol>
                <a:gridCol w="4519560">
                  <a:extLst>
                    <a:ext uri="{9D8B030D-6E8A-4147-A177-3AD203B41FA5}">
                      <a16:colId xmlns:a16="http://schemas.microsoft.com/office/drawing/2014/main" val="2481547429"/>
                    </a:ext>
                  </a:extLst>
                </a:gridCol>
                <a:gridCol w="3333138">
                  <a:extLst>
                    <a:ext uri="{9D8B030D-6E8A-4147-A177-3AD203B41FA5}">
                      <a16:colId xmlns:a16="http://schemas.microsoft.com/office/drawing/2014/main" val="3617373296"/>
                    </a:ext>
                  </a:extLst>
                </a:gridCol>
              </a:tblGrid>
              <a:tr h="38700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Project name: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Unit 2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latin typeface="+mn-lt"/>
                        </a:rPr>
                        <a:t>- Grammar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Screen title: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Will and Be going 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Screen #: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4/6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316663"/>
                  </a:ext>
                </a:extLst>
              </a:tr>
              <a:tr h="366084">
                <a:tc rowSpan="6"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Graphic info: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624039"/>
                  </a:ext>
                </a:extLst>
              </a:tr>
              <a:tr h="1098254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197309"/>
                  </a:ext>
                </a:extLst>
              </a:tr>
              <a:tr h="376544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Navigation: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3402124"/>
                  </a:ext>
                </a:extLst>
              </a:tr>
              <a:tr h="117147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Slide advances by presenter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168615"/>
                  </a:ext>
                </a:extLst>
              </a:tr>
              <a:tr h="46649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Reviewer comments: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742520"/>
                  </a:ext>
                </a:extLst>
              </a:tr>
              <a:tr h="99784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085345"/>
                  </a:ext>
                </a:extLst>
              </a:tr>
              <a:tr h="1658403">
                <a:tc gridSpan="3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Audio: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About be going to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Express future plans before  the moment of speaking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=&gt; I am going to visit my aunt next Friday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Express a prediction based on present evidence (Prediction with evidence)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=&gt; Look at those black clouds. It is going to rain.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Express something that is about to happen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=&gt; Get back! The bomb is going to explode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78771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C6D4CC4-81D3-6DB6-3C55-5B841BF7D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234" y="526985"/>
            <a:ext cx="7893165" cy="440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651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53F2C59-52D1-59A1-9F3C-B5B33275AF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784055"/>
              </p:ext>
            </p:extLst>
          </p:nvPr>
        </p:nvGraphicFramePr>
        <p:xfrm>
          <a:off x="206476" y="102637"/>
          <a:ext cx="11779047" cy="652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6349">
                  <a:extLst>
                    <a:ext uri="{9D8B030D-6E8A-4147-A177-3AD203B41FA5}">
                      <a16:colId xmlns:a16="http://schemas.microsoft.com/office/drawing/2014/main" val="2611865329"/>
                    </a:ext>
                  </a:extLst>
                </a:gridCol>
                <a:gridCol w="4519560">
                  <a:extLst>
                    <a:ext uri="{9D8B030D-6E8A-4147-A177-3AD203B41FA5}">
                      <a16:colId xmlns:a16="http://schemas.microsoft.com/office/drawing/2014/main" val="2481547429"/>
                    </a:ext>
                  </a:extLst>
                </a:gridCol>
                <a:gridCol w="3333138">
                  <a:extLst>
                    <a:ext uri="{9D8B030D-6E8A-4147-A177-3AD203B41FA5}">
                      <a16:colId xmlns:a16="http://schemas.microsoft.com/office/drawing/2014/main" val="3617373296"/>
                    </a:ext>
                  </a:extLst>
                </a:gridCol>
              </a:tblGrid>
              <a:tr h="38700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Project name: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Unit 2 - Vocabulary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Screen title: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The end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Screen #: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6/6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316663"/>
                  </a:ext>
                </a:extLst>
              </a:tr>
              <a:tr h="366084">
                <a:tc rowSpan="6"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Graphic info: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624039"/>
                  </a:ext>
                </a:extLst>
              </a:tr>
              <a:tr h="1098254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197309"/>
                  </a:ext>
                </a:extLst>
              </a:tr>
              <a:tr h="376544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Navigation: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3402124"/>
                  </a:ext>
                </a:extLst>
              </a:tr>
              <a:tr h="117147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Slide advances by presenter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168615"/>
                  </a:ext>
                </a:extLst>
              </a:tr>
              <a:tr h="46649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Reviewer comments: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742520"/>
                  </a:ext>
                </a:extLst>
              </a:tr>
              <a:tr h="99784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085345"/>
                  </a:ext>
                </a:extLst>
              </a:tr>
              <a:tr h="1658403">
                <a:tc gridSpan="3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Audio:</a:t>
                      </a:r>
                    </a:p>
                    <a:p>
                      <a:r>
                        <a:rPr lang="en-US" sz="1200" dirty="0"/>
                        <a:t>Thank you for listening!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78771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FDDE82B-1DF4-0ADB-7461-A2DCF5A22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80" y="577782"/>
            <a:ext cx="7594720" cy="429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56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470</Words>
  <Application>Microsoft Office PowerPoint</Application>
  <PresentationFormat>Widescreen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HUYNH NGOC MAI PHUONG</dc:creator>
  <cp:lastModifiedBy>NGUYEN THI LE THU</cp:lastModifiedBy>
  <cp:revision>9</cp:revision>
  <dcterms:created xsi:type="dcterms:W3CDTF">2022-12-18T11:57:44Z</dcterms:created>
  <dcterms:modified xsi:type="dcterms:W3CDTF">2022-12-20T18:32:29Z</dcterms:modified>
</cp:coreProperties>
</file>