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8" r:id="rId2"/>
    <p:sldId id="257" r:id="rId3"/>
    <p:sldId id="269" r:id="rId4"/>
    <p:sldId id="270" r:id="rId5"/>
    <p:sldId id="271" r:id="rId6"/>
    <p:sldId id="277" r:id="rId7"/>
    <p:sldId id="27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119" d="100"/>
          <a:sy n="119" d="100"/>
        </p:scale>
        <p:origin x="23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A41D2-3413-4DA7-9E84-ECDBE83BB57F}" type="datetimeFigureOut">
              <a:rPr lang="en-GB" smtClean="0"/>
              <a:t>19/12/2022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A501B-7026-40E0-BB47-18C98DF2E47A}" type="slidenum">
              <a:rPr lang="en-GB" smtClean="0"/>
              <a:t>‹#›</a:t>
            </a:fld>
            <a:endParaRPr lang="en-GB"/>
          </a:p>
        </p:txBody>
      </p:sp>
    </p:spTree>
    <p:extLst>
      <p:ext uri="{BB962C8B-B14F-4D97-AF65-F5344CB8AC3E}">
        <p14:creationId xmlns:p14="http://schemas.microsoft.com/office/powerpoint/2010/main" val="3724454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11C8-2699-484A-8E6E-E07AEA0347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B9E928-C073-4E95-B4CC-554D20A589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AA13471-A9DB-4B83-98B1-A997FA24E4C8}"/>
              </a:ext>
            </a:extLst>
          </p:cNvPr>
          <p:cNvSpPr>
            <a:spLocks noGrp="1"/>
          </p:cNvSpPr>
          <p:nvPr>
            <p:ph type="dt" sz="half" idx="10"/>
          </p:nvPr>
        </p:nvSpPr>
        <p:spPr/>
        <p:txBody>
          <a:bodyPr/>
          <a:lstStyle/>
          <a:p>
            <a:fld id="{1F5C0147-8014-4139-A19C-0DB0B49C5A70}" type="datetimeFigureOut">
              <a:rPr lang="en-GB" smtClean="0"/>
              <a:t>19/12/2022</a:t>
            </a:fld>
            <a:endParaRPr lang="en-GB"/>
          </a:p>
        </p:txBody>
      </p:sp>
      <p:sp>
        <p:nvSpPr>
          <p:cNvPr id="5" name="Footer Placeholder 4">
            <a:extLst>
              <a:ext uri="{FF2B5EF4-FFF2-40B4-BE49-F238E27FC236}">
                <a16:creationId xmlns:a16="http://schemas.microsoft.com/office/drawing/2014/main" id="{D6524A22-439F-42A1-BC72-4F91540C89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FB3958-42FC-42C8-9B77-F1B1D67B5458}"/>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170080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6B0D3-5A6F-4D6A-AE6D-0BE07F0C3A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ACDC84-2CF9-41C4-B38E-73CDE3CF5D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EDDA20-7D2B-40E0-8087-E10F544855C1}"/>
              </a:ext>
            </a:extLst>
          </p:cNvPr>
          <p:cNvSpPr>
            <a:spLocks noGrp="1"/>
          </p:cNvSpPr>
          <p:nvPr>
            <p:ph type="dt" sz="half" idx="10"/>
          </p:nvPr>
        </p:nvSpPr>
        <p:spPr/>
        <p:txBody>
          <a:bodyPr/>
          <a:lstStyle/>
          <a:p>
            <a:fld id="{1F5C0147-8014-4139-A19C-0DB0B49C5A70}" type="datetimeFigureOut">
              <a:rPr lang="en-GB" smtClean="0"/>
              <a:t>19/12/2022</a:t>
            </a:fld>
            <a:endParaRPr lang="en-GB"/>
          </a:p>
        </p:txBody>
      </p:sp>
      <p:sp>
        <p:nvSpPr>
          <p:cNvPr id="5" name="Footer Placeholder 4">
            <a:extLst>
              <a:ext uri="{FF2B5EF4-FFF2-40B4-BE49-F238E27FC236}">
                <a16:creationId xmlns:a16="http://schemas.microsoft.com/office/drawing/2014/main" id="{0CD5AF85-DF50-4F45-ACEF-122D9CAFF7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FBB7AE-38EB-4E3D-B29D-23ED66C60B3A}"/>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135375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835270-982C-4C99-8CB4-03C0D96238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C77A7B-896D-4967-B960-1DE8DE10E0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38A2C1-4DF3-41F0-BCA6-0AD5426D29DD}"/>
              </a:ext>
            </a:extLst>
          </p:cNvPr>
          <p:cNvSpPr>
            <a:spLocks noGrp="1"/>
          </p:cNvSpPr>
          <p:nvPr>
            <p:ph type="dt" sz="half" idx="10"/>
          </p:nvPr>
        </p:nvSpPr>
        <p:spPr/>
        <p:txBody>
          <a:bodyPr/>
          <a:lstStyle/>
          <a:p>
            <a:fld id="{1F5C0147-8014-4139-A19C-0DB0B49C5A70}" type="datetimeFigureOut">
              <a:rPr lang="en-GB" smtClean="0"/>
              <a:t>19/12/2022</a:t>
            </a:fld>
            <a:endParaRPr lang="en-GB"/>
          </a:p>
        </p:txBody>
      </p:sp>
      <p:sp>
        <p:nvSpPr>
          <p:cNvPr id="5" name="Footer Placeholder 4">
            <a:extLst>
              <a:ext uri="{FF2B5EF4-FFF2-40B4-BE49-F238E27FC236}">
                <a16:creationId xmlns:a16="http://schemas.microsoft.com/office/drawing/2014/main" id="{D2D36969-9B81-4976-8694-DCFA20B66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4BE78B-960D-4F26-A748-5CE91A89E092}"/>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259632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62E64-FC0A-4BBE-B27D-830603CD7E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74BA73-32EB-4892-885B-9C379B7DD4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198286-B4BD-44F6-AE7E-4CDCAA70EC23}"/>
              </a:ext>
            </a:extLst>
          </p:cNvPr>
          <p:cNvSpPr>
            <a:spLocks noGrp="1"/>
          </p:cNvSpPr>
          <p:nvPr>
            <p:ph type="dt" sz="half" idx="10"/>
          </p:nvPr>
        </p:nvSpPr>
        <p:spPr/>
        <p:txBody>
          <a:bodyPr/>
          <a:lstStyle/>
          <a:p>
            <a:fld id="{1F5C0147-8014-4139-A19C-0DB0B49C5A70}" type="datetimeFigureOut">
              <a:rPr lang="en-GB" smtClean="0"/>
              <a:t>19/12/2022</a:t>
            </a:fld>
            <a:endParaRPr lang="en-GB"/>
          </a:p>
        </p:txBody>
      </p:sp>
      <p:sp>
        <p:nvSpPr>
          <p:cNvPr id="5" name="Footer Placeholder 4">
            <a:extLst>
              <a:ext uri="{FF2B5EF4-FFF2-40B4-BE49-F238E27FC236}">
                <a16:creationId xmlns:a16="http://schemas.microsoft.com/office/drawing/2014/main" id="{85F9A295-95AB-477D-ABF9-0AFD1FC279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84FC14-087A-4FE2-825B-6029BE183DCB}"/>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158559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AE95-E496-410F-B197-C63CFAEFD3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E02425-19F7-4EC1-AB6B-DA0286CCD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61FF5F-E443-4290-81CA-4111D87C4FA3}"/>
              </a:ext>
            </a:extLst>
          </p:cNvPr>
          <p:cNvSpPr>
            <a:spLocks noGrp="1"/>
          </p:cNvSpPr>
          <p:nvPr>
            <p:ph type="dt" sz="half" idx="10"/>
          </p:nvPr>
        </p:nvSpPr>
        <p:spPr/>
        <p:txBody>
          <a:bodyPr/>
          <a:lstStyle/>
          <a:p>
            <a:fld id="{1F5C0147-8014-4139-A19C-0DB0B49C5A70}" type="datetimeFigureOut">
              <a:rPr lang="en-GB" smtClean="0"/>
              <a:t>19/12/2022</a:t>
            </a:fld>
            <a:endParaRPr lang="en-GB"/>
          </a:p>
        </p:txBody>
      </p:sp>
      <p:sp>
        <p:nvSpPr>
          <p:cNvPr id="5" name="Footer Placeholder 4">
            <a:extLst>
              <a:ext uri="{FF2B5EF4-FFF2-40B4-BE49-F238E27FC236}">
                <a16:creationId xmlns:a16="http://schemas.microsoft.com/office/drawing/2014/main" id="{0030644A-AE66-440E-AD70-9799A09A85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B386B0-8126-4EC6-9A8D-1720E5748692}"/>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2910221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7C5CD-1DDC-4DF5-B532-30ABB79C51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4FADD4-4394-4314-8703-F113AB9D41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E96A7E-50C9-438D-B3D6-A27978039E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FD2A19-6E78-4972-B966-2FA8C8372937}"/>
              </a:ext>
            </a:extLst>
          </p:cNvPr>
          <p:cNvSpPr>
            <a:spLocks noGrp="1"/>
          </p:cNvSpPr>
          <p:nvPr>
            <p:ph type="dt" sz="half" idx="10"/>
          </p:nvPr>
        </p:nvSpPr>
        <p:spPr/>
        <p:txBody>
          <a:bodyPr/>
          <a:lstStyle/>
          <a:p>
            <a:fld id="{1F5C0147-8014-4139-A19C-0DB0B49C5A70}" type="datetimeFigureOut">
              <a:rPr lang="en-GB" smtClean="0"/>
              <a:t>19/12/2022</a:t>
            </a:fld>
            <a:endParaRPr lang="en-GB"/>
          </a:p>
        </p:txBody>
      </p:sp>
      <p:sp>
        <p:nvSpPr>
          <p:cNvPr id="6" name="Footer Placeholder 5">
            <a:extLst>
              <a:ext uri="{FF2B5EF4-FFF2-40B4-BE49-F238E27FC236}">
                <a16:creationId xmlns:a16="http://schemas.microsoft.com/office/drawing/2014/main" id="{D32FD718-0C9B-424D-AF93-909A2AC4D4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824D97-D67A-4D08-9622-F78279BF466E}"/>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84089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21E9B-E269-423C-ABE0-0905CE9F44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B95455-F1A5-409B-A6AC-B9DB1B2CBC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FD942A-A97E-465C-84A5-10CD952E42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113E48-89BD-4794-9EEF-001851F6DB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776629-B036-4623-99ED-C6E15A2895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54231A-4E7A-41AE-9850-2C72385E3D32}"/>
              </a:ext>
            </a:extLst>
          </p:cNvPr>
          <p:cNvSpPr>
            <a:spLocks noGrp="1"/>
          </p:cNvSpPr>
          <p:nvPr>
            <p:ph type="dt" sz="half" idx="10"/>
          </p:nvPr>
        </p:nvSpPr>
        <p:spPr/>
        <p:txBody>
          <a:bodyPr/>
          <a:lstStyle/>
          <a:p>
            <a:fld id="{1F5C0147-8014-4139-A19C-0DB0B49C5A70}" type="datetimeFigureOut">
              <a:rPr lang="en-GB" smtClean="0"/>
              <a:t>19/12/2022</a:t>
            </a:fld>
            <a:endParaRPr lang="en-GB"/>
          </a:p>
        </p:txBody>
      </p:sp>
      <p:sp>
        <p:nvSpPr>
          <p:cNvPr id="8" name="Footer Placeholder 7">
            <a:extLst>
              <a:ext uri="{FF2B5EF4-FFF2-40B4-BE49-F238E27FC236}">
                <a16:creationId xmlns:a16="http://schemas.microsoft.com/office/drawing/2014/main" id="{DFF2E9B2-09EC-465C-9678-3171D7CDE6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89A5A36-8CE9-44D7-80F4-EC8F8E2DFF4C}"/>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3093234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85650-8630-466E-B283-A207D1EF50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5C81C4C-DEC0-4452-A9DB-EC60354BF08A}"/>
              </a:ext>
            </a:extLst>
          </p:cNvPr>
          <p:cNvSpPr>
            <a:spLocks noGrp="1"/>
          </p:cNvSpPr>
          <p:nvPr>
            <p:ph type="dt" sz="half" idx="10"/>
          </p:nvPr>
        </p:nvSpPr>
        <p:spPr/>
        <p:txBody>
          <a:bodyPr/>
          <a:lstStyle/>
          <a:p>
            <a:fld id="{1F5C0147-8014-4139-A19C-0DB0B49C5A70}" type="datetimeFigureOut">
              <a:rPr lang="en-GB" smtClean="0"/>
              <a:t>19/12/2022</a:t>
            </a:fld>
            <a:endParaRPr lang="en-GB"/>
          </a:p>
        </p:txBody>
      </p:sp>
      <p:sp>
        <p:nvSpPr>
          <p:cNvPr id="4" name="Footer Placeholder 3">
            <a:extLst>
              <a:ext uri="{FF2B5EF4-FFF2-40B4-BE49-F238E27FC236}">
                <a16:creationId xmlns:a16="http://schemas.microsoft.com/office/drawing/2014/main" id="{8679798F-255F-46B4-8D96-6884B01F5E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0FE6FE-9C6B-4DC2-AA1D-0651732CC6AD}"/>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2306250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026980-A029-43B0-A163-18C245B5BB44}"/>
              </a:ext>
            </a:extLst>
          </p:cNvPr>
          <p:cNvSpPr>
            <a:spLocks noGrp="1"/>
          </p:cNvSpPr>
          <p:nvPr>
            <p:ph type="dt" sz="half" idx="10"/>
          </p:nvPr>
        </p:nvSpPr>
        <p:spPr/>
        <p:txBody>
          <a:bodyPr/>
          <a:lstStyle/>
          <a:p>
            <a:fld id="{1F5C0147-8014-4139-A19C-0DB0B49C5A70}" type="datetimeFigureOut">
              <a:rPr lang="en-GB" smtClean="0"/>
              <a:t>19/12/2022</a:t>
            </a:fld>
            <a:endParaRPr lang="en-GB"/>
          </a:p>
        </p:txBody>
      </p:sp>
      <p:sp>
        <p:nvSpPr>
          <p:cNvPr id="3" name="Footer Placeholder 2">
            <a:extLst>
              <a:ext uri="{FF2B5EF4-FFF2-40B4-BE49-F238E27FC236}">
                <a16:creationId xmlns:a16="http://schemas.microsoft.com/office/drawing/2014/main" id="{A68C2B40-FE7D-418E-861C-A3289EFAFBA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088B92-9157-4118-906A-FD021C1F6FE8}"/>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141318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0D363-B4C2-4253-9C4E-D89100A562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33B0DF2-8B72-4947-AA69-5F6DCA5C48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C9A555-33EF-4B54-AD43-93EA14A28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2C4E2E-C237-4296-A83F-5C8273AA9395}"/>
              </a:ext>
            </a:extLst>
          </p:cNvPr>
          <p:cNvSpPr>
            <a:spLocks noGrp="1"/>
          </p:cNvSpPr>
          <p:nvPr>
            <p:ph type="dt" sz="half" idx="10"/>
          </p:nvPr>
        </p:nvSpPr>
        <p:spPr/>
        <p:txBody>
          <a:bodyPr/>
          <a:lstStyle/>
          <a:p>
            <a:fld id="{1F5C0147-8014-4139-A19C-0DB0B49C5A70}" type="datetimeFigureOut">
              <a:rPr lang="en-GB" smtClean="0"/>
              <a:t>19/12/2022</a:t>
            </a:fld>
            <a:endParaRPr lang="en-GB"/>
          </a:p>
        </p:txBody>
      </p:sp>
      <p:sp>
        <p:nvSpPr>
          <p:cNvPr id="6" name="Footer Placeholder 5">
            <a:extLst>
              <a:ext uri="{FF2B5EF4-FFF2-40B4-BE49-F238E27FC236}">
                <a16:creationId xmlns:a16="http://schemas.microsoft.com/office/drawing/2014/main" id="{811264CB-9B5E-4A88-BCB7-D313D9A3A8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02441A-2DF1-421E-AC15-9F778819445D}"/>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330280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DE22-9A10-4E2C-8DA8-202A20917E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F8D516-4A6B-4E5F-BFCB-F9E48C3869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87C110-5917-4DAC-B12E-EE547D638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FA8AF3-9E87-4FCE-B63D-D4FF4356CF7E}"/>
              </a:ext>
            </a:extLst>
          </p:cNvPr>
          <p:cNvSpPr>
            <a:spLocks noGrp="1"/>
          </p:cNvSpPr>
          <p:nvPr>
            <p:ph type="dt" sz="half" idx="10"/>
          </p:nvPr>
        </p:nvSpPr>
        <p:spPr/>
        <p:txBody>
          <a:bodyPr/>
          <a:lstStyle/>
          <a:p>
            <a:fld id="{1F5C0147-8014-4139-A19C-0DB0B49C5A70}" type="datetimeFigureOut">
              <a:rPr lang="en-GB" smtClean="0"/>
              <a:t>19/12/2022</a:t>
            </a:fld>
            <a:endParaRPr lang="en-GB"/>
          </a:p>
        </p:txBody>
      </p:sp>
      <p:sp>
        <p:nvSpPr>
          <p:cNvPr id="6" name="Footer Placeholder 5">
            <a:extLst>
              <a:ext uri="{FF2B5EF4-FFF2-40B4-BE49-F238E27FC236}">
                <a16:creationId xmlns:a16="http://schemas.microsoft.com/office/drawing/2014/main" id="{029E290C-316F-46B1-A93E-87347FCB1F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899790-5565-4198-B3D6-4FBF4CF1E1BB}"/>
              </a:ext>
            </a:extLst>
          </p:cNvPr>
          <p:cNvSpPr>
            <a:spLocks noGrp="1"/>
          </p:cNvSpPr>
          <p:nvPr>
            <p:ph type="sldNum" sz="quarter" idx="12"/>
          </p:nvPr>
        </p:nvSpPr>
        <p:spPr/>
        <p:txBody>
          <a:bodyPr/>
          <a:lstStyle/>
          <a:p>
            <a:fld id="{F11D8166-71B2-48A8-8890-D586F3ADB059}" type="slidenum">
              <a:rPr lang="en-GB" smtClean="0"/>
              <a:t>‹#›</a:t>
            </a:fld>
            <a:endParaRPr lang="en-GB"/>
          </a:p>
        </p:txBody>
      </p:sp>
    </p:spTree>
    <p:extLst>
      <p:ext uri="{BB962C8B-B14F-4D97-AF65-F5344CB8AC3E}">
        <p14:creationId xmlns:p14="http://schemas.microsoft.com/office/powerpoint/2010/main" val="259306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593308-A80B-4758-8C99-E79D70E8F5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F49A0D-324D-4393-8036-BC960E20C9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3095A9-5040-4035-A873-DD2471A6F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C0147-8014-4139-A19C-0DB0B49C5A70}" type="datetimeFigureOut">
              <a:rPr lang="en-GB" smtClean="0"/>
              <a:t>19/12/2022</a:t>
            </a:fld>
            <a:endParaRPr lang="en-GB"/>
          </a:p>
        </p:txBody>
      </p:sp>
      <p:sp>
        <p:nvSpPr>
          <p:cNvPr id="5" name="Footer Placeholder 4">
            <a:extLst>
              <a:ext uri="{FF2B5EF4-FFF2-40B4-BE49-F238E27FC236}">
                <a16:creationId xmlns:a16="http://schemas.microsoft.com/office/drawing/2014/main" id="{D132B821-2FD6-40BB-841F-0406C0438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41D35E4-CDD2-4B79-9A1D-948A3C9D88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D8166-71B2-48A8-8890-D586F3ADB059}" type="slidenum">
              <a:rPr lang="en-GB" smtClean="0"/>
              <a:t>‹#›</a:t>
            </a:fld>
            <a:endParaRPr lang="en-GB"/>
          </a:p>
        </p:txBody>
      </p:sp>
    </p:spTree>
    <p:extLst>
      <p:ext uri="{BB962C8B-B14F-4D97-AF65-F5344CB8AC3E}">
        <p14:creationId xmlns:p14="http://schemas.microsoft.com/office/powerpoint/2010/main" val="3118540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F687FB4-BF6F-4911-965C-25B9352D2326}"/>
              </a:ext>
            </a:extLst>
          </p:cNvPr>
          <p:cNvGraphicFramePr>
            <a:graphicFrameLocks noGrp="1"/>
          </p:cNvGraphicFramePr>
          <p:nvPr>
            <p:extLst>
              <p:ext uri="{D42A27DB-BD31-4B8C-83A1-F6EECF244321}">
                <p14:modId xmlns:p14="http://schemas.microsoft.com/office/powerpoint/2010/main" val="3859621771"/>
              </p:ext>
            </p:extLst>
          </p:nvPr>
        </p:nvGraphicFramePr>
        <p:xfrm>
          <a:off x="211015" y="173621"/>
          <a:ext cx="11769969" cy="6812762"/>
        </p:xfrm>
        <a:graphic>
          <a:graphicData uri="http://schemas.openxmlformats.org/drawingml/2006/table">
            <a:tbl>
              <a:tblPr firstRow="1" bandRow="1">
                <a:tableStyleId>{5940675A-B579-460E-94D1-54222C63F5DA}</a:tableStyleId>
              </a:tblPr>
              <a:tblGrid>
                <a:gridCol w="3735952">
                  <a:extLst>
                    <a:ext uri="{9D8B030D-6E8A-4147-A177-3AD203B41FA5}">
                      <a16:colId xmlns:a16="http://schemas.microsoft.com/office/drawing/2014/main" val="2832429877"/>
                    </a:ext>
                  </a:extLst>
                </a:gridCol>
                <a:gridCol w="4775002">
                  <a:extLst>
                    <a:ext uri="{9D8B030D-6E8A-4147-A177-3AD203B41FA5}">
                      <a16:colId xmlns:a16="http://schemas.microsoft.com/office/drawing/2014/main" val="1206192907"/>
                    </a:ext>
                  </a:extLst>
                </a:gridCol>
                <a:gridCol w="3259015">
                  <a:extLst>
                    <a:ext uri="{9D8B030D-6E8A-4147-A177-3AD203B41FA5}">
                      <a16:colId xmlns:a16="http://schemas.microsoft.com/office/drawing/2014/main" val="2618467180"/>
                    </a:ext>
                  </a:extLst>
                </a:gridCol>
              </a:tblGrid>
              <a:tr h="388605">
                <a:tc>
                  <a:txBody>
                    <a:bodyPr/>
                    <a:lstStyle/>
                    <a:p>
                      <a:pPr algn="l"/>
                      <a:r>
                        <a:rPr lang="en-US" b="1" i="1" u="sng" dirty="0"/>
                        <a:t>Project name</a:t>
                      </a:r>
                      <a:r>
                        <a:rPr lang="en-US" b="1" dirty="0"/>
                        <a:t>: </a:t>
                      </a:r>
                      <a:r>
                        <a:rPr lang="en-US" sz="1800" b="1" dirty="0">
                          <a:solidFill>
                            <a:srgbClr val="FF0000"/>
                          </a:solidFill>
                        </a:rPr>
                        <a:t>Grammar Unit 4</a:t>
                      </a:r>
                      <a:endParaRPr lang="en-GB" b="1" dirty="0">
                        <a:solidFill>
                          <a:srgbClr val="FF0000"/>
                        </a:solidFill>
                      </a:endParaRPr>
                    </a:p>
                  </a:txBody>
                  <a:tcPr anchor="ctr"/>
                </a:tc>
                <a:tc>
                  <a:txBody>
                    <a:bodyPr/>
                    <a:lstStyle/>
                    <a:p>
                      <a:pPr algn="l"/>
                      <a:r>
                        <a:rPr lang="en-US" b="1" dirty="0"/>
                        <a:t>Screen Title:  </a:t>
                      </a:r>
                      <a:r>
                        <a:rPr lang="en-US" b="1" dirty="0">
                          <a:solidFill>
                            <a:srgbClr val="FF0000"/>
                          </a:solidFill>
                        </a:rPr>
                        <a:t>Unit 4 – The past simple vs the present perfect</a:t>
                      </a:r>
                      <a:endParaRPr lang="en-GB" b="1" dirty="0">
                        <a:solidFill>
                          <a:srgbClr val="FF0000"/>
                        </a:solidFill>
                      </a:endParaRPr>
                    </a:p>
                  </a:txBody>
                  <a:tcPr anchor="ctr"/>
                </a:tc>
                <a:tc>
                  <a:txBody>
                    <a:bodyPr/>
                    <a:lstStyle/>
                    <a:p>
                      <a:pPr algn="l"/>
                      <a:r>
                        <a:rPr lang="en-US" b="1" dirty="0"/>
                        <a:t>Screen #: </a:t>
                      </a:r>
                      <a:r>
                        <a:rPr lang="en-US" b="1" dirty="0">
                          <a:solidFill>
                            <a:srgbClr val="FF0000"/>
                          </a:solidFill>
                        </a:rPr>
                        <a:t>1/7</a:t>
                      </a:r>
                      <a:endParaRPr lang="en-GB" b="1" dirty="0">
                        <a:solidFill>
                          <a:srgbClr val="FF0000"/>
                        </a:solidFill>
                      </a:endParaRPr>
                    </a:p>
                  </a:txBody>
                  <a:tcPr anchor="ctr"/>
                </a:tc>
                <a:extLst>
                  <a:ext uri="{0D108BD9-81ED-4DB2-BD59-A6C34878D82A}">
                    <a16:rowId xmlns:a16="http://schemas.microsoft.com/office/drawing/2014/main" val="1464471429"/>
                  </a:ext>
                </a:extLst>
              </a:tr>
              <a:tr h="393929">
                <a:tc rowSpan="6" gridSpan="2">
                  <a:txBody>
                    <a:bodyPr/>
                    <a:lstStyle/>
                    <a:p>
                      <a:endParaRPr lang="en-GB" dirty="0"/>
                    </a:p>
                  </a:txBody>
                  <a:tcPr/>
                </a:tc>
                <a:tc rowSpan="6" hMerge="1">
                  <a:txBody>
                    <a:bodyPr/>
                    <a:lstStyle/>
                    <a:p>
                      <a:endParaRPr lang="en-GB"/>
                    </a:p>
                  </a:txBody>
                  <a:tcPr/>
                </a:tc>
                <a:tc>
                  <a:txBody>
                    <a:bodyPr/>
                    <a:lstStyle/>
                    <a:p>
                      <a:r>
                        <a:rPr lang="en-US" b="1"/>
                        <a:t>Graphic Info</a:t>
                      </a:r>
                      <a:endParaRPr lang="en-GB" b="1"/>
                    </a:p>
                  </a:txBody>
                  <a:tcPr anchor="ctr"/>
                </a:tc>
                <a:extLst>
                  <a:ext uri="{0D108BD9-81ED-4DB2-BD59-A6C34878D82A}">
                    <a16:rowId xmlns:a16="http://schemas.microsoft.com/office/drawing/2014/main" val="817544067"/>
                  </a:ext>
                </a:extLst>
              </a:tr>
              <a:tr h="1291907">
                <a:tc gridSpan="2" vMerge="1">
                  <a:txBody>
                    <a:bodyPr/>
                    <a:lstStyle/>
                    <a:p>
                      <a:endParaRPr lang="en-GB"/>
                    </a:p>
                  </a:txBody>
                  <a:tcPr/>
                </a:tc>
                <a:tc hMerge="1"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Texts fade in when mentioned in the voiceover</a:t>
                      </a:r>
                      <a:endParaRPr lang="en-GB" dirty="0"/>
                    </a:p>
                    <a:p>
                      <a:endParaRPr lang="en-GB" dirty="0"/>
                    </a:p>
                  </a:txBody>
                  <a:tcPr/>
                </a:tc>
                <a:extLst>
                  <a:ext uri="{0D108BD9-81ED-4DB2-BD59-A6C34878D82A}">
                    <a16:rowId xmlns:a16="http://schemas.microsoft.com/office/drawing/2014/main" val="3022382654"/>
                  </a:ext>
                </a:extLst>
              </a:tr>
              <a:tr h="388605">
                <a:tc gridSpan="2" vMerge="1">
                  <a:txBody>
                    <a:bodyPr/>
                    <a:lstStyle/>
                    <a:p>
                      <a:endParaRPr lang="en-GB"/>
                    </a:p>
                  </a:txBody>
                  <a:tcPr/>
                </a:tc>
                <a:tc hMerge="1" vMerge="1">
                  <a:txBody>
                    <a:bodyPr/>
                    <a:lstStyle/>
                    <a:p>
                      <a:endParaRPr lang="en-GB"/>
                    </a:p>
                  </a:txBody>
                  <a:tcPr/>
                </a:tc>
                <a:tc>
                  <a:txBody>
                    <a:bodyPr/>
                    <a:lstStyle/>
                    <a:p>
                      <a:pPr algn="l"/>
                      <a:r>
                        <a:rPr lang="en-US" b="1"/>
                        <a:t>Navigation</a:t>
                      </a:r>
                      <a:endParaRPr lang="en-GB" b="1"/>
                    </a:p>
                  </a:txBody>
                  <a:tcPr anchor="ctr"/>
                </a:tc>
                <a:extLst>
                  <a:ext uri="{0D108BD9-81ED-4DB2-BD59-A6C34878D82A}">
                    <a16:rowId xmlns:a16="http://schemas.microsoft.com/office/drawing/2014/main" val="1693032559"/>
                  </a:ext>
                </a:extLst>
              </a:tr>
              <a:tr h="1148828">
                <a:tc gridSpan="2" vMerge="1">
                  <a:txBody>
                    <a:bodyPr/>
                    <a:lstStyle/>
                    <a:p>
                      <a:endParaRPr lang="en-GB"/>
                    </a:p>
                  </a:txBody>
                  <a:tcPr/>
                </a:tc>
                <a:tc hMerge="1" vMerge="1">
                  <a:txBody>
                    <a:bodyPr/>
                    <a:lstStyle/>
                    <a:p>
                      <a:endParaRPr lang="en-GB"/>
                    </a:p>
                  </a:txBody>
                  <a:tcPr/>
                </a:tc>
                <a:tc>
                  <a:txBody>
                    <a:bodyPr/>
                    <a:lstStyle/>
                    <a:p>
                      <a:r>
                        <a:rPr lang="en-US" dirty="0"/>
                        <a:t>NEXT= past simple – present perfect (2/7)</a:t>
                      </a:r>
                      <a:endParaRPr lang="en-GB" dirty="0"/>
                    </a:p>
                  </a:txBody>
                  <a:tcPr/>
                </a:tc>
                <a:extLst>
                  <a:ext uri="{0D108BD9-81ED-4DB2-BD59-A6C34878D82A}">
                    <a16:rowId xmlns:a16="http://schemas.microsoft.com/office/drawing/2014/main" val="309146704"/>
                  </a:ext>
                </a:extLst>
              </a:tr>
              <a:tr h="388605">
                <a:tc gridSpan="2" vMerge="1">
                  <a:txBody>
                    <a:bodyPr/>
                    <a:lstStyle/>
                    <a:p>
                      <a:endParaRPr lang="en-GB"/>
                    </a:p>
                  </a:txBody>
                  <a:tcPr/>
                </a:tc>
                <a:tc hMerge="1" vMerge="1">
                  <a:txBody>
                    <a:bodyPr/>
                    <a:lstStyle/>
                    <a:p>
                      <a:endParaRPr lang="en-GB"/>
                    </a:p>
                  </a:txBody>
                  <a:tcPr/>
                </a:tc>
                <a:tc>
                  <a:txBody>
                    <a:bodyPr/>
                    <a:lstStyle/>
                    <a:p>
                      <a:r>
                        <a:rPr lang="en-US" b="1"/>
                        <a:t>Reviewer’s Comments</a:t>
                      </a:r>
                      <a:endParaRPr lang="en-GB" b="1"/>
                    </a:p>
                  </a:txBody>
                  <a:tcPr anchor="ctr"/>
                </a:tc>
                <a:extLst>
                  <a:ext uri="{0D108BD9-81ED-4DB2-BD59-A6C34878D82A}">
                    <a16:rowId xmlns:a16="http://schemas.microsoft.com/office/drawing/2014/main" val="3705867087"/>
                  </a:ext>
                </a:extLst>
              </a:tr>
              <a:tr h="1119225">
                <a:tc gridSpan="2" vMerge="1">
                  <a:txBody>
                    <a:bodyPr/>
                    <a:lstStyle/>
                    <a:p>
                      <a:endParaRPr lang="en-GB"/>
                    </a:p>
                  </a:txBody>
                  <a:tcPr/>
                </a:tc>
                <a:tc hMerge="1" vMerge="1">
                  <a:txBody>
                    <a:bodyPr/>
                    <a:lstStyle/>
                    <a:p>
                      <a:endParaRPr lang="en-GB"/>
                    </a:p>
                  </a:txBody>
                  <a:tcPr/>
                </a:tc>
                <a:tc>
                  <a:txBody>
                    <a:bodyPr/>
                    <a:lstStyle/>
                    <a:p>
                      <a:endParaRPr lang="en-GB"/>
                    </a:p>
                  </a:txBody>
                  <a:tcPr/>
                </a:tc>
                <a:extLst>
                  <a:ext uri="{0D108BD9-81ED-4DB2-BD59-A6C34878D82A}">
                    <a16:rowId xmlns:a16="http://schemas.microsoft.com/office/drawing/2014/main" val="1781018661"/>
                  </a:ext>
                </a:extLst>
              </a:tr>
              <a:tr h="1441583">
                <a:tc gridSpan="3">
                  <a:txBody>
                    <a:bodyPr/>
                    <a:lstStyle/>
                    <a:p>
                      <a:r>
                        <a:rPr lang="en-US" b="1" dirty="0"/>
                        <a:t>Audio:</a:t>
                      </a:r>
                    </a:p>
                    <a:p>
                      <a:r>
                        <a:rPr lang="en-US" b="0" dirty="0"/>
                        <a:t>Hello everyone, I believe that you all have learned about the theory of the past simple and present perfect in the Lesson section. In this video I will show you the difference between the 2 tenses.</a:t>
                      </a:r>
                      <a:endParaRPr lang="en-GB" b="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5413125"/>
                  </a:ext>
                </a:extLst>
              </a:tr>
            </a:tbl>
          </a:graphicData>
        </a:graphic>
      </p:graphicFrame>
      <p:pic>
        <p:nvPicPr>
          <p:cNvPr id="5" name="Picture 4" descr="Letter&#10;&#10;Description automatically generated with medium confidence">
            <a:extLst>
              <a:ext uri="{FF2B5EF4-FFF2-40B4-BE49-F238E27FC236}">
                <a16:creationId xmlns:a16="http://schemas.microsoft.com/office/drawing/2014/main" id="{DAEC9096-7FDE-4121-CB09-A9515633C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711" y="965798"/>
            <a:ext cx="7772400" cy="4352544"/>
          </a:xfrm>
          <a:prstGeom prst="rect">
            <a:avLst/>
          </a:prstGeom>
        </p:spPr>
      </p:pic>
    </p:spTree>
    <p:extLst>
      <p:ext uri="{BB962C8B-B14F-4D97-AF65-F5344CB8AC3E}">
        <p14:creationId xmlns:p14="http://schemas.microsoft.com/office/powerpoint/2010/main" val="906321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F687FB4-BF6F-4911-965C-25B9352D2326}"/>
              </a:ext>
            </a:extLst>
          </p:cNvPr>
          <p:cNvGraphicFramePr>
            <a:graphicFrameLocks noGrp="1"/>
          </p:cNvGraphicFramePr>
          <p:nvPr>
            <p:extLst>
              <p:ext uri="{D42A27DB-BD31-4B8C-83A1-F6EECF244321}">
                <p14:modId xmlns:p14="http://schemas.microsoft.com/office/powerpoint/2010/main" val="658780990"/>
              </p:ext>
            </p:extLst>
          </p:nvPr>
        </p:nvGraphicFramePr>
        <p:xfrm>
          <a:off x="1" y="0"/>
          <a:ext cx="12191999" cy="6857999"/>
        </p:xfrm>
        <a:graphic>
          <a:graphicData uri="http://schemas.openxmlformats.org/drawingml/2006/table">
            <a:tbl>
              <a:tblPr firstRow="1" bandRow="1">
                <a:tableStyleId>{5940675A-B579-460E-94D1-54222C63F5DA}</a:tableStyleId>
              </a:tblPr>
              <a:tblGrid>
                <a:gridCol w="3869910">
                  <a:extLst>
                    <a:ext uri="{9D8B030D-6E8A-4147-A177-3AD203B41FA5}">
                      <a16:colId xmlns:a16="http://schemas.microsoft.com/office/drawing/2014/main" val="2832429877"/>
                    </a:ext>
                  </a:extLst>
                </a:gridCol>
                <a:gridCol w="4946217">
                  <a:extLst>
                    <a:ext uri="{9D8B030D-6E8A-4147-A177-3AD203B41FA5}">
                      <a16:colId xmlns:a16="http://schemas.microsoft.com/office/drawing/2014/main" val="1206192907"/>
                    </a:ext>
                  </a:extLst>
                </a:gridCol>
                <a:gridCol w="3375872">
                  <a:extLst>
                    <a:ext uri="{9D8B030D-6E8A-4147-A177-3AD203B41FA5}">
                      <a16:colId xmlns:a16="http://schemas.microsoft.com/office/drawing/2014/main" val="2618467180"/>
                    </a:ext>
                  </a:extLst>
                </a:gridCol>
              </a:tblGrid>
              <a:tr h="406178">
                <a:tc>
                  <a:txBody>
                    <a:bodyPr/>
                    <a:lstStyle/>
                    <a:p>
                      <a:pPr algn="l"/>
                      <a:r>
                        <a:rPr lang="en-US" b="1" i="1" u="sng" dirty="0"/>
                        <a:t>Project name</a:t>
                      </a:r>
                      <a:r>
                        <a:rPr lang="en-US" b="1" dirty="0"/>
                        <a:t>: </a:t>
                      </a:r>
                      <a:r>
                        <a:rPr lang="en-US" sz="1800" b="1" dirty="0">
                          <a:solidFill>
                            <a:srgbClr val="FF0000"/>
                          </a:solidFill>
                        </a:rPr>
                        <a:t>Grammar Unit 4</a:t>
                      </a:r>
                      <a:endParaRPr lang="en-GB" b="1" dirty="0">
                        <a:solidFill>
                          <a:srgbClr val="FF0000"/>
                        </a:solidFill>
                      </a:endParaRPr>
                    </a:p>
                  </a:txBody>
                  <a:tcPr anchor="ctr"/>
                </a:tc>
                <a:tc>
                  <a:txBody>
                    <a:bodyPr/>
                    <a:lstStyle/>
                    <a:p>
                      <a:pPr algn="l"/>
                      <a:r>
                        <a:rPr lang="en-US" b="1" dirty="0"/>
                        <a:t>Screen Title:  </a:t>
                      </a:r>
                      <a:r>
                        <a:rPr lang="en-US" b="1" dirty="0">
                          <a:solidFill>
                            <a:srgbClr val="FF0000"/>
                          </a:solidFill>
                        </a:rPr>
                        <a:t>past simple – present perfect</a:t>
                      </a:r>
                      <a:endParaRPr lang="en-GB" b="1" dirty="0">
                        <a:solidFill>
                          <a:srgbClr val="FF0000"/>
                        </a:solidFill>
                      </a:endParaRPr>
                    </a:p>
                  </a:txBody>
                  <a:tcPr anchor="ctr"/>
                </a:tc>
                <a:tc>
                  <a:txBody>
                    <a:bodyPr/>
                    <a:lstStyle/>
                    <a:p>
                      <a:pPr algn="l"/>
                      <a:r>
                        <a:rPr lang="en-US" b="1" dirty="0"/>
                        <a:t>Screen #: </a:t>
                      </a:r>
                      <a:r>
                        <a:rPr lang="en-US" b="1" dirty="0">
                          <a:solidFill>
                            <a:srgbClr val="FF0000"/>
                          </a:solidFill>
                        </a:rPr>
                        <a:t>2/7</a:t>
                      </a:r>
                      <a:endParaRPr lang="en-GB" b="1" dirty="0">
                        <a:solidFill>
                          <a:srgbClr val="FF0000"/>
                        </a:solidFill>
                      </a:endParaRPr>
                    </a:p>
                  </a:txBody>
                  <a:tcPr anchor="ctr"/>
                </a:tc>
                <a:extLst>
                  <a:ext uri="{0D108BD9-81ED-4DB2-BD59-A6C34878D82A}">
                    <a16:rowId xmlns:a16="http://schemas.microsoft.com/office/drawing/2014/main" val="1464471429"/>
                  </a:ext>
                </a:extLst>
              </a:tr>
              <a:tr h="411743">
                <a:tc rowSpan="6" gridSpan="2">
                  <a:txBody>
                    <a:bodyPr/>
                    <a:lstStyle/>
                    <a:p>
                      <a:endParaRPr lang="en-GB"/>
                    </a:p>
                  </a:txBody>
                  <a:tcPr/>
                </a:tc>
                <a:tc rowSpan="6" hMerge="1">
                  <a:txBody>
                    <a:bodyPr/>
                    <a:lstStyle/>
                    <a:p>
                      <a:endParaRPr lang="en-GB"/>
                    </a:p>
                  </a:txBody>
                  <a:tcPr/>
                </a:tc>
                <a:tc>
                  <a:txBody>
                    <a:bodyPr/>
                    <a:lstStyle/>
                    <a:p>
                      <a:r>
                        <a:rPr lang="en-US" b="1"/>
                        <a:t>Graphic Info</a:t>
                      </a:r>
                      <a:endParaRPr lang="en-GB" b="1"/>
                    </a:p>
                  </a:txBody>
                  <a:tcPr anchor="ctr"/>
                </a:tc>
                <a:extLst>
                  <a:ext uri="{0D108BD9-81ED-4DB2-BD59-A6C34878D82A}">
                    <a16:rowId xmlns:a16="http://schemas.microsoft.com/office/drawing/2014/main" val="817544067"/>
                  </a:ext>
                </a:extLst>
              </a:tr>
              <a:tr h="1350329">
                <a:tc gridSpan="2" vMerge="1">
                  <a:txBody>
                    <a:bodyPr/>
                    <a:lstStyle/>
                    <a:p>
                      <a:endParaRPr lang="en-GB"/>
                    </a:p>
                  </a:txBody>
                  <a:tcPr/>
                </a:tc>
                <a:tc hMerge="1" vMerge="1">
                  <a:txBody>
                    <a:bodyPr/>
                    <a:lstStyle/>
                    <a:p>
                      <a:endParaRPr lang="en-GB"/>
                    </a:p>
                  </a:txBody>
                  <a:tcPr/>
                </a:tc>
                <a:tc>
                  <a:txBody>
                    <a:bodyPr/>
                    <a:lstStyle/>
                    <a:p>
                      <a:r>
                        <a:rPr lang="en-US" dirty="0"/>
                        <a:t>Texts fade in when mentioned in the voiceover</a:t>
                      </a:r>
                      <a:endParaRPr lang="en-GB" dirty="0"/>
                    </a:p>
                  </a:txBody>
                  <a:tcPr/>
                </a:tc>
                <a:extLst>
                  <a:ext uri="{0D108BD9-81ED-4DB2-BD59-A6C34878D82A}">
                    <a16:rowId xmlns:a16="http://schemas.microsoft.com/office/drawing/2014/main" val="3022382654"/>
                  </a:ext>
                </a:extLst>
              </a:tr>
              <a:tr h="406178">
                <a:tc gridSpan="2" vMerge="1">
                  <a:txBody>
                    <a:bodyPr/>
                    <a:lstStyle/>
                    <a:p>
                      <a:endParaRPr lang="en-GB"/>
                    </a:p>
                  </a:txBody>
                  <a:tcPr/>
                </a:tc>
                <a:tc hMerge="1" vMerge="1">
                  <a:txBody>
                    <a:bodyPr/>
                    <a:lstStyle/>
                    <a:p>
                      <a:endParaRPr lang="en-GB"/>
                    </a:p>
                  </a:txBody>
                  <a:tcPr/>
                </a:tc>
                <a:tc>
                  <a:txBody>
                    <a:bodyPr/>
                    <a:lstStyle/>
                    <a:p>
                      <a:pPr algn="l"/>
                      <a:r>
                        <a:rPr lang="en-US" b="1"/>
                        <a:t>Navigation</a:t>
                      </a:r>
                      <a:endParaRPr lang="en-GB" b="1"/>
                    </a:p>
                  </a:txBody>
                  <a:tcPr anchor="ctr"/>
                </a:tc>
                <a:extLst>
                  <a:ext uri="{0D108BD9-81ED-4DB2-BD59-A6C34878D82A}">
                    <a16:rowId xmlns:a16="http://schemas.microsoft.com/office/drawing/2014/main" val="1693032559"/>
                  </a:ext>
                </a:extLst>
              </a:tr>
              <a:tr h="1200780">
                <a:tc gridSpan="2" vMerge="1">
                  <a:txBody>
                    <a:bodyPr/>
                    <a:lstStyle/>
                    <a:p>
                      <a:endParaRPr lang="en-GB"/>
                    </a:p>
                  </a:txBody>
                  <a:tcPr/>
                </a:tc>
                <a:tc hMerge="1" vMerge="1">
                  <a:txBody>
                    <a:bodyPr/>
                    <a:lstStyle/>
                    <a:p>
                      <a:endParaRPr lang="en-GB"/>
                    </a:p>
                  </a:txBody>
                  <a:tcPr/>
                </a:tc>
                <a:tc>
                  <a:txBody>
                    <a:bodyPr/>
                    <a:lstStyle/>
                    <a:p>
                      <a:r>
                        <a:rPr lang="en-US" dirty="0"/>
                        <a:t>NEXT = Past simple (3/7)</a:t>
                      </a:r>
                      <a:endParaRPr lang="en-GB" dirty="0"/>
                    </a:p>
                  </a:txBody>
                  <a:tcPr/>
                </a:tc>
                <a:extLst>
                  <a:ext uri="{0D108BD9-81ED-4DB2-BD59-A6C34878D82A}">
                    <a16:rowId xmlns:a16="http://schemas.microsoft.com/office/drawing/2014/main" val="309146704"/>
                  </a:ext>
                </a:extLst>
              </a:tr>
              <a:tr h="406178">
                <a:tc gridSpan="2" vMerge="1">
                  <a:txBody>
                    <a:bodyPr/>
                    <a:lstStyle/>
                    <a:p>
                      <a:endParaRPr lang="en-GB"/>
                    </a:p>
                  </a:txBody>
                  <a:tcPr/>
                </a:tc>
                <a:tc hMerge="1" vMerge="1">
                  <a:txBody>
                    <a:bodyPr/>
                    <a:lstStyle/>
                    <a:p>
                      <a:endParaRPr lang="en-GB"/>
                    </a:p>
                  </a:txBody>
                  <a:tcPr/>
                </a:tc>
                <a:tc>
                  <a:txBody>
                    <a:bodyPr/>
                    <a:lstStyle/>
                    <a:p>
                      <a:r>
                        <a:rPr lang="en-US" b="1"/>
                        <a:t>Reviewer’s Comments</a:t>
                      </a:r>
                      <a:endParaRPr lang="en-GB" b="1"/>
                    </a:p>
                  </a:txBody>
                  <a:tcPr anchor="ctr"/>
                </a:tc>
                <a:extLst>
                  <a:ext uri="{0D108BD9-81ED-4DB2-BD59-A6C34878D82A}">
                    <a16:rowId xmlns:a16="http://schemas.microsoft.com/office/drawing/2014/main" val="3705867087"/>
                  </a:ext>
                </a:extLst>
              </a:tr>
              <a:tr h="1169839">
                <a:tc gridSpan="2" vMerge="1">
                  <a:txBody>
                    <a:bodyPr/>
                    <a:lstStyle/>
                    <a:p>
                      <a:endParaRPr lang="en-GB"/>
                    </a:p>
                  </a:txBody>
                  <a:tcPr/>
                </a:tc>
                <a:tc hMerge="1" vMerge="1">
                  <a:txBody>
                    <a:bodyPr/>
                    <a:lstStyle/>
                    <a:p>
                      <a:endParaRPr lang="en-GB"/>
                    </a:p>
                  </a:txBody>
                  <a:tcPr/>
                </a:tc>
                <a:tc>
                  <a:txBody>
                    <a:bodyPr/>
                    <a:lstStyle/>
                    <a:p>
                      <a:endParaRPr lang="en-GB"/>
                    </a:p>
                  </a:txBody>
                  <a:tcPr/>
                </a:tc>
                <a:extLst>
                  <a:ext uri="{0D108BD9-81ED-4DB2-BD59-A6C34878D82A}">
                    <a16:rowId xmlns:a16="http://schemas.microsoft.com/office/drawing/2014/main" val="1781018661"/>
                  </a:ext>
                </a:extLst>
              </a:tr>
              <a:tr h="1506774">
                <a:tc gridSpan="3">
                  <a:txBody>
                    <a:bodyPr/>
                    <a:lstStyle/>
                    <a:p>
                      <a:r>
                        <a:rPr lang="en-US" b="1"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is the examples of past simple and present perfect.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 worked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And I have worked</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5413125"/>
                  </a:ext>
                </a:extLst>
              </a:tr>
            </a:tbl>
          </a:graphicData>
        </a:graphic>
      </p:graphicFrame>
      <p:pic>
        <p:nvPicPr>
          <p:cNvPr id="3" name="Picture 2" descr="A picture containing graphical user interface&#10;&#10;Description automatically generated">
            <a:extLst>
              <a:ext uri="{FF2B5EF4-FFF2-40B4-BE49-F238E27FC236}">
                <a16:creationId xmlns:a16="http://schemas.microsoft.com/office/drawing/2014/main" id="{FCB624C4-3CF1-4662-5E75-64A732D13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178" y="700741"/>
            <a:ext cx="7772400" cy="4356974"/>
          </a:xfrm>
          <a:prstGeom prst="rect">
            <a:avLst/>
          </a:prstGeom>
        </p:spPr>
      </p:pic>
    </p:spTree>
    <p:extLst>
      <p:ext uri="{BB962C8B-B14F-4D97-AF65-F5344CB8AC3E}">
        <p14:creationId xmlns:p14="http://schemas.microsoft.com/office/powerpoint/2010/main" val="1854711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F687FB4-BF6F-4911-965C-25B9352D2326}"/>
              </a:ext>
            </a:extLst>
          </p:cNvPr>
          <p:cNvGraphicFramePr>
            <a:graphicFrameLocks noGrp="1"/>
          </p:cNvGraphicFramePr>
          <p:nvPr>
            <p:extLst>
              <p:ext uri="{D42A27DB-BD31-4B8C-83A1-F6EECF244321}">
                <p14:modId xmlns:p14="http://schemas.microsoft.com/office/powerpoint/2010/main" val="3921849654"/>
              </p:ext>
            </p:extLst>
          </p:nvPr>
        </p:nvGraphicFramePr>
        <p:xfrm>
          <a:off x="1" y="0"/>
          <a:ext cx="12191999" cy="6857998"/>
        </p:xfrm>
        <a:graphic>
          <a:graphicData uri="http://schemas.openxmlformats.org/drawingml/2006/table">
            <a:tbl>
              <a:tblPr firstRow="1" bandRow="1">
                <a:tableStyleId>{5940675A-B579-460E-94D1-54222C63F5DA}</a:tableStyleId>
              </a:tblPr>
              <a:tblGrid>
                <a:gridCol w="3869910">
                  <a:extLst>
                    <a:ext uri="{9D8B030D-6E8A-4147-A177-3AD203B41FA5}">
                      <a16:colId xmlns:a16="http://schemas.microsoft.com/office/drawing/2014/main" val="2832429877"/>
                    </a:ext>
                  </a:extLst>
                </a:gridCol>
                <a:gridCol w="4946217">
                  <a:extLst>
                    <a:ext uri="{9D8B030D-6E8A-4147-A177-3AD203B41FA5}">
                      <a16:colId xmlns:a16="http://schemas.microsoft.com/office/drawing/2014/main" val="1206192907"/>
                    </a:ext>
                  </a:extLst>
                </a:gridCol>
                <a:gridCol w="3375872">
                  <a:extLst>
                    <a:ext uri="{9D8B030D-6E8A-4147-A177-3AD203B41FA5}">
                      <a16:colId xmlns:a16="http://schemas.microsoft.com/office/drawing/2014/main" val="2618467180"/>
                    </a:ext>
                  </a:extLst>
                </a:gridCol>
              </a:tblGrid>
              <a:tr h="388515">
                <a:tc>
                  <a:txBody>
                    <a:bodyPr/>
                    <a:lstStyle/>
                    <a:p>
                      <a:pPr algn="l"/>
                      <a:r>
                        <a:rPr lang="en-US" b="1" i="1" u="sng" dirty="0"/>
                        <a:t>Project name</a:t>
                      </a:r>
                      <a:r>
                        <a:rPr lang="en-US" b="1" dirty="0"/>
                        <a:t>: </a:t>
                      </a:r>
                      <a:r>
                        <a:rPr lang="en-US" sz="1800" b="1" dirty="0">
                          <a:solidFill>
                            <a:srgbClr val="FF0000"/>
                          </a:solidFill>
                        </a:rPr>
                        <a:t>Grammar Unit 4</a:t>
                      </a:r>
                      <a:endParaRPr lang="en-GB" b="1" dirty="0">
                        <a:solidFill>
                          <a:srgbClr val="FF0000"/>
                        </a:solidFill>
                      </a:endParaRPr>
                    </a:p>
                  </a:txBody>
                  <a:tcPr anchor="ctr"/>
                </a:tc>
                <a:tc>
                  <a:txBody>
                    <a:bodyPr/>
                    <a:lstStyle/>
                    <a:p>
                      <a:pPr algn="l"/>
                      <a:r>
                        <a:rPr lang="en-US" b="1" dirty="0"/>
                        <a:t>Screen Title:  </a:t>
                      </a:r>
                      <a:r>
                        <a:rPr lang="en-US" b="1" dirty="0">
                          <a:solidFill>
                            <a:srgbClr val="FF0000"/>
                          </a:solidFill>
                        </a:rPr>
                        <a:t>Past simple</a:t>
                      </a:r>
                      <a:endParaRPr lang="en-GB" b="1" dirty="0">
                        <a:solidFill>
                          <a:srgbClr val="FF0000"/>
                        </a:solidFill>
                      </a:endParaRPr>
                    </a:p>
                  </a:txBody>
                  <a:tcPr anchor="ctr"/>
                </a:tc>
                <a:tc>
                  <a:txBody>
                    <a:bodyPr/>
                    <a:lstStyle/>
                    <a:p>
                      <a:pPr algn="l"/>
                      <a:r>
                        <a:rPr lang="en-US" b="1" dirty="0"/>
                        <a:t>Screen #: </a:t>
                      </a:r>
                      <a:r>
                        <a:rPr lang="en-US" b="1" dirty="0">
                          <a:solidFill>
                            <a:srgbClr val="FF0000"/>
                          </a:solidFill>
                        </a:rPr>
                        <a:t>3/7</a:t>
                      </a:r>
                      <a:endParaRPr lang="en-GB" b="1" dirty="0">
                        <a:solidFill>
                          <a:srgbClr val="FF0000"/>
                        </a:solidFill>
                      </a:endParaRPr>
                    </a:p>
                  </a:txBody>
                  <a:tcPr anchor="ctr"/>
                </a:tc>
                <a:extLst>
                  <a:ext uri="{0D108BD9-81ED-4DB2-BD59-A6C34878D82A}">
                    <a16:rowId xmlns:a16="http://schemas.microsoft.com/office/drawing/2014/main" val="1464471429"/>
                  </a:ext>
                </a:extLst>
              </a:tr>
              <a:tr h="393838">
                <a:tc rowSpan="6" gridSpan="2">
                  <a:txBody>
                    <a:bodyPr/>
                    <a:lstStyle/>
                    <a:p>
                      <a:endParaRPr lang="en-GB"/>
                    </a:p>
                  </a:txBody>
                  <a:tcPr/>
                </a:tc>
                <a:tc rowSpan="6" hMerge="1">
                  <a:txBody>
                    <a:bodyPr/>
                    <a:lstStyle/>
                    <a:p>
                      <a:endParaRPr lang="en-GB"/>
                    </a:p>
                  </a:txBody>
                  <a:tcPr/>
                </a:tc>
                <a:tc>
                  <a:txBody>
                    <a:bodyPr/>
                    <a:lstStyle/>
                    <a:p>
                      <a:r>
                        <a:rPr lang="en-US" b="1"/>
                        <a:t>Graphic Info</a:t>
                      </a:r>
                      <a:endParaRPr lang="en-GB" b="1"/>
                    </a:p>
                  </a:txBody>
                  <a:tcPr anchor="ctr"/>
                </a:tc>
                <a:extLst>
                  <a:ext uri="{0D108BD9-81ED-4DB2-BD59-A6C34878D82A}">
                    <a16:rowId xmlns:a16="http://schemas.microsoft.com/office/drawing/2014/main" val="817544067"/>
                  </a:ext>
                </a:extLst>
              </a:tr>
              <a:tr h="1291612">
                <a:tc gridSpan="2" vMerge="1">
                  <a:txBody>
                    <a:bodyPr/>
                    <a:lstStyle/>
                    <a:p>
                      <a:endParaRPr lang="en-GB"/>
                    </a:p>
                  </a:txBody>
                  <a:tcPr/>
                </a:tc>
                <a:tc hMerge="1" vMerge="1">
                  <a:txBody>
                    <a:bodyPr/>
                    <a:lstStyle/>
                    <a:p>
                      <a:endParaRPr lang="en-GB"/>
                    </a:p>
                  </a:txBody>
                  <a:tcPr/>
                </a:tc>
                <a:tc>
                  <a:txBody>
                    <a:bodyPr/>
                    <a:lstStyle/>
                    <a:p>
                      <a:r>
                        <a:rPr lang="en-US"/>
                        <a:t>Texts fade in when mentioned in the voiceover</a:t>
                      </a:r>
                      <a:endParaRPr lang="en-GB"/>
                    </a:p>
                  </a:txBody>
                  <a:tcPr/>
                </a:tc>
                <a:extLst>
                  <a:ext uri="{0D108BD9-81ED-4DB2-BD59-A6C34878D82A}">
                    <a16:rowId xmlns:a16="http://schemas.microsoft.com/office/drawing/2014/main" val="3022382654"/>
                  </a:ext>
                </a:extLst>
              </a:tr>
              <a:tr h="388515">
                <a:tc gridSpan="2" vMerge="1">
                  <a:txBody>
                    <a:bodyPr/>
                    <a:lstStyle/>
                    <a:p>
                      <a:endParaRPr lang="en-GB"/>
                    </a:p>
                  </a:txBody>
                  <a:tcPr/>
                </a:tc>
                <a:tc hMerge="1" vMerge="1">
                  <a:txBody>
                    <a:bodyPr/>
                    <a:lstStyle/>
                    <a:p>
                      <a:endParaRPr lang="en-GB"/>
                    </a:p>
                  </a:txBody>
                  <a:tcPr/>
                </a:tc>
                <a:tc>
                  <a:txBody>
                    <a:bodyPr/>
                    <a:lstStyle/>
                    <a:p>
                      <a:pPr algn="l"/>
                      <a:r>
                        <a:rPr lang="en-US" b="1"/>
                        <a:t>Navigation</a:t>
                      </a:r>
                      <a:endParaRPr lang="en-GB" b="1"/>
                    </a:p>
                  </a:txBody>
                  <a:tcPr anchor="ctr"/>
                </a:tc>
                <a:extLst>
                  <a:ext uri="{0D108BD9-81ED-4DB2-BD59-A6C34878D82A}">
                    <a16:rowId xmlns:a16="http://schemas.microsoft.com/office/drawing/2014/main" val="1693032559"/>
                  </a:ext>
                </a:extLst>
              </a:tr>
              <a:tr h="1148565">
                <a:tc gridSpan="2" vMerge="1">
                  <a:txBody>
                    <a:bodyPr/>
                    <a:lstStyle/>
                    <a:p>
                      <a:endParaRPr lang="en-GB"/>
                    </a:p>
                  </a:txBody>
                  <a:tcPr/>
                </a:tc>
                <a:tc hMerge="1" vMerge="1">
                  <a:txBody>
                    <a:bodyPr/>
                    <a:lstStyle/>
                    <a:p>
                      <a:endParaRPr lang="en-GB"/>
                    </a:p>
                  </a:txBody>
                  <a:tcPr/>
                </a:tc>
                <a:tc>
                  <a:txBody>
                    <a:bodyPr/>
                    <a:lstStyle/>
                    <a:p>
                      <a:r>
                        <a:rPr lang="en-US" dirty="0"/>
                        <a:t>NEXT = Present perfect (4/7)</a:t>
                      </a:r>
                      <a:endParaRPr lang="en-GB" dirty="0"/>
                    </a:p>
                  </a:txBody>
                  <a:tcPr/>
                </a:tc>
                <a:extLst>
                  <a:ext uri="{0D108BD9-81ED-4DB2-BD59-A6C34878D82A}">
                    <a16:rowId xmlns:a16="http://schemas.microsoft.com/office/drawing/2014/main" val="309146704"/>
                  </a:ext>
                </a:extLst>
              </a:tr>
              <a:tr h="388515">
                <a:tc gridSpan="2" vMerge="1">
                  <a:txBody>
                    <a:bodyPr/>
                    <a:lstStyle/>
                    <a:p>
                      <a:endParaRPr lang="en-GB"/>
                    </a:p>
                  </a:txBody>
                  <a:tcPr/>
                </a:tc>
                <a:tc hMerge="1" vMerge="1">
                  <a:txBody>
                    <a:bodyPr/>
                    <a:lstStyle/>
                    <a:p>
                      <a:endParaRPr lang="en-GB"/>
                    </a:p>
                  </a:txBody>
                  <a:tcPr/>
                </a:tc>
                <a:tc>
                  <a:txBody>
                    <a:bodyPr/>
                    <a:lstStyle/>
                    <a:p>
                      <a:r>
                        <a:rPr lang="en-US" b="1"/>
                        <a:t>Reviewer’s Comments</a:t>
                      </a:r>
                      <a:endParaRPr lang="en-GB" b="1"/>
                    </a:p>
                  </a:txBody>
                  <a:tcPr anchor="ctr"/>
                </a:tc>
                <a:extLst>
                  <a:ext uri="{0D108BD9-81ED-4DB2-BD59-A6C34878D82A}">
                    <a16:rowId xmlns:a16="http://schemas.microsoft.com/office/drawing/2014/main" val="3705867087"/>
                  </a:ext>
                </a:extLst>
              </a:tr>
              <a:tr h="1118970">
                <a:tc gridSpan="2" vMerge="1">
                  <a:txBody>
                    <a:bodyPr/>
                    <a:lstStyle/>
                    <a:p>
                      <a:endParaRPr lang="en-GB"/>
                    </a:p>
                  </a:txBody>
                  <a:tcPr/>
                </a:tc>
                <a:tc hMerge="1" vMerge="1">
                  <a:txBody>
                    <a:bodyPr/>
                    <a:lstStyle/>
                    <a:p>
                      <a:endParaRPr lang="en-GB"/>
                    </a:p>
                  </a:txBody>
                  <a:tcPr/>
                </a:tc>
                <a:tc>
                  <a:txBody>
                    <a:bodyPr/>
                    <a:lstStyle/>
                    <a:p>
                      <a:endParaRPr lang="en-GB"/>
                    </a:p>
                  </a:txBody>
                  <a:tcPr/>
                </a:tc>
                <a:extLst>
                  <a:ext uri="{0D108BD9-81ED-4DB2-BD59-A6C34878D82A}">
                    <a16:rowId xmlns:a16="http://schemas.microsoft.com/office/drawing/2014/main" val="1781018661"/>
                  </a:ext>
                </a:extLst>
              </a:tr>
              <a:tr h="1739468">
                <a:tc gridSpan="3">
                  <a:txBody>
                    <a:bodyPr/>
                    <a:lstStyle/>
                    <a:p>
                      <a:r>
                        <a:rPr lang="en-US" b="1" dirty="0"/>
                        <a:t>Audio:</a:t>
                      </a:r>
                    </a:p>
                    <a:p>
                      <a:r>
                        <a:rPr lang="en-US" b="0" dirty="0"/>
                        <a:t>So as what we have learned in the theory. We use the past simple to refer to definite time in the past (when we specify the time or how long) and usually with past time expressions such as yesterday, two weeks ago, last year, in 1995:</a:t>
                      </a:r>
                    </a:p>
                    <a:p>
                      <a:r>
                        <a:rPr lang="en-US" b="0" dirty="0"/>
                        <a:t>We met in January 1975. We went to America together in 1978. Not: We have met in January 1975. We have gone to America together in 1978.</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5413125"/>
                  </a:ext>
                </a:extLst>
              </a:tr>
            </a:tbl>
          </a:graphicData>
        </a:graphic>
      </p:graphicFrame>
      <p:pic>
        <p:nvPicPr>
          <p:cNvPr id="5" name="Picture 4" descr="Graphical user interface, text, application&#10;&#10;Description automatically generated">
            <a:extLst>
              <a:ext uri="{FF2B5EF4-FFF2-40B4-BE49-F238E27FC236}">
                <a16:creationId xmlns:a16="http://schemas.microsoft.com/office/drawing/2014/main" id="{E4264B11-3305-DC88-2CC9-9E9DFD3B3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993" y="705671"/>
            <a:ext cx="7772400" cy="4401904"/>
          </a:xfrm>
          <a:prstGeom prst="rect">
            <a:avLst/>
          </a:prstGeom>
        </p:spPr>
      </p:pic>
    </p:spTree>
    <p:extLst>
      <p:ext uri="{BB962C8B-B14F-4D97-AF65-F5344CB8AC3E}">
        <p14:creationId xmlns:p14="http://schemas.microsoft.com/office/powerpoint/2010/main" val="1728219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F687FB4-BF6F-4911-965C-25B9352D2326}"/>
              </a:ext>
            </a:extLst>
          </p:cNvPr>
          <p:cNvGraphicFramePr>
            <a:graphicFrameLocks noGrp="1"/>
          </p:cNvGraphicFramePr>
          <p:nvPr>
            <p:extLst>
              <p:ext uri="{D42A27DB-BD31-4B8C-83A1-F6EECF244321}">
                <p14:modId xmlns:p14="http://schemas.microsoft.com/office/powerpoint/2010/main" val="2742452185"/>
              </p:ext>
            </p:extLst>
          </p:nvPr>
        </p:nvGraphicFramePr>
        <p:xfrm>
          <a:off x="1" y="1"/>
          <a:ext cx="12191999" cy="6858000"/>
        </p:xfrm>
        <a:graphic>
          <a:graphicData uri="http://schemas.openxmlformats.org/drawingml/2006/table">
            <a:tbl>
              <a:tblPr firstRow="1" bandRow="1">
                <a:tableStyleId>{5940675A-B579-460E-94D1-54222C63F5DA}</a:tableStyleId>
              </a:tblPr>
              <a:tblGrid>
                <a:gridCol w="3869910">
                  <a:extLst>
                    <a:ext uri="{9D8B030D-6E8A-4147-A177-3AD203B41FA5}">
                      <a16:colId xmlns:a16="http://schemas.microsoft.com/office/drawing/2014/main" val="2832429877"/>
                    </a:ext>
                  </a:extLst>
                </a:gridCol>
                <a:gridCol w="4946217">
                  <a:extLst>
                    <a:ext uri="{9D8B030D-6E8A-4147-A177-3AD203B41FA5}">
                      <a16:colId xmlns:a16="http://schemas.microsoft.com/office/drawing/2014/main" val="1206192907"/>
                    </a:ext>
                  </a:extLst>
                </a:gridCol>
                <a:gridCol w="3375872">
                  <a:extLst>
                    <a:ext uri="{9D8B030D-6E8A-4147-A177-3AD203B41FA5}">
                      <a16:colId xmlns:a16="http://schemas.microsoft.com/office/drawing/2014/main" val="2618467180"/>
                    </a:ext>
                  </a:extLst>
                </a:gridCol>
              </a:tblGrid>
              <a:tr h="369996">
                <a:tc>
                  <a:txBody>
                    <a:bodyPr/>
                    <a:lstStyle/>
                    <a:p>
                      <a:pPr algn="l"/>
                      <a:r>
                        <a:rPr lang="en-US" b="1" i="1" u="sng" dirty="0"/>
                        <a:t>Project name</a:t>
                      </a:r>
                      <a:r>
                        <a:rPr lang="en-US" b="1" dirty="0"/>
                        <a:t>: </a:t>
                      </a:r>
                      <a:r>
                        <a:rPr lang="en-US" sz="1800" b="1" dirty="0">
                          <a:solidFill>
                            <a:srgbClr val="FF0000"/>
                          </a:solidFill>
                        </a:rPr>
                        <a:t>Grammar Unit 4</a:t>
                      </a:r>
                      <a:endParaRPr lang="en-GB" b="1" dirty="0">
                        <a:solidFill>
                          <a:srgbClr val="FF0000"/>
                        </a:solidFill>
                      </a:endParaRPr>
                    </a:p>
                  </a:txBody>
                  <a:tcPr anchor="ctr"/>
                </a:tc>
                <a:tc>
                  <a:txBody>
                    <a:bodyPr/>
                    <a:lstStyle/>
                    <a:p>
                      <a:pPr algn="l"/>
                      <a:r>
                        <a:rPr lang="en-US" b="1" dirty="0"/>
                        <a:t>Screen Title:  </a:t>
                      </a:r>
                      <a:r>
                        <a:rPr lang="en-US" b="1" dirty="0">
                          <a:solidFill>
                            <a:srgbClr val="FF0000"/>
                          </a:solidFill>
                        </a:rPr>
                        <a:t>Present perfect</a:t>
                      </a:r>
                      <a:endParaRPr lang="en-GB" b="1" dirty="0">
                        <a:solidFill>
                          <a:srgbClr val="FF0000"/>
                        </a:solidFill>
                      </a:endParaRPr>
                    </a:p>
                  </a:txBody>
                  <a:tcPr anchor="ctr"/>
                </a:tc>
                <a:tc>
                  <a:txBody>
                    <a:bodyPr/>
                    <a:lstStyle/>
                    <a:p>
                      <a:pPr algn="l"/>
                      <a:r>
                        <a:rPr lang="en-US" b="1" dirty="0"/>
                        <a:t>Screen #: </a:t>
                      </a:r>
                      <a:r>
                        <a:rPr lang="en-US" b="1" dirty="0">
                          <a:solidFill>
                            <a:srgbClr val="FF0000"/>
                          </a:solidFill>
                        </a:rPr>
                        <a:t>4/7</a:t>
                      </a:r>
                      <a:endParaRPr lang="en-GB" b="1" dirty="0">
                        <a:solidFill>
                          <a:srgbClr val="FF0000"/>
                        </a:solidFill>
                      </a:endParaRPr>
                    </a:p>
                  </a:txBody>
                  <a:tcPr anchor="ctr"/>
                </a:tc>
                <a:extLst>
                  <a:ext uri="{0D108BD9-81ED-4DB2-BD59-A6C34878D82A}">
                    <a16:rowId xmlns:a16="http://schemas.microsoft.com/office/drawing/2014/main" val="1464471429"/>
                  </a:ext>
                </a:extLst>
              </a:tr>
              <a:tr h="375065">
                <a:tc rowSpan="6" gridSpan="2">
                  <a:txBody>
                    <a:bodyPr/>
                    <a:lstStyle/>
                    <a:p>
                      <a:endParaRPr lang="en-GB" dirty="0"/>
                    </a:p>
                  </a:txBody>
                  <a:tcPr/>
                </a:tc>
                <a:tc rowSpan="6" hMerge="1">
                  <a:txBody>
                    <a:bodyPr/>
                    <a:lstStyle/>
                    <a:p>
                      <a:endParaRPr lang="en-GB"/>
                    </a:p>
                  </a:txBody>
                  <a:tcPr/>
                </a:tc>
                <a:tc>
                  <a:txBody>
                    <a:bodyPr/>
                    <a:lstStyle/>
                    <a:p>
                      <a:r>
                        <a:rPr lang="en-US" b="1"/>
                        <a:t>Graphic Info</a:t>
                      </a:r>
                      <a:endParaRPr lang="en-GB" b="1"/>
                    </a:p>
                  </a:txBody>
                  <a:tcPr anchor="ctr"/>
                </a:tc>
                <a:extLst>
                  <a:ext uri="{0D108BD9-81ED-4DB2-BD59-A6C34878D82A}">
                    <a16:rowId xmlns:a16="http://schemas.microsoft.com/office/drawing/2014/main" val="817544067"/>
                  </a:ext>
                </a:extLst>
              </a:tr>
              <a:tr h="1230043">
                <a:tc gridSpan="2" vMerge="1">
                  <a:txBody>
                    <a:bodyPr/>
                    <a:lstStyle/>
                    <a:p>
                      <a:endParaRPr lang="en-GB"/>
                    </a:p>
                  </a:txBody>
                  <a:tcPr/>
                </a:tc>
                <a:tc hMerge="1" vMerge="1">
                  <a:txBody>
                    <a:bodyPr/>
                    <a:lstStyle/>
                    <a:p>
                      <a:endParaRPr lang="en-GB"/>
                    </a:p>
                  </a:txBody>
                  <a:tcPr/>
                </a:tc>
                <a:tc>
                  <a:txBody>
                    <a:bodyPr/>
                    <a:lstStyle/>
                    <a:p>
                      <a:r>
                        <a:rPr lang="en-US"/>
                        <a:t>Texts fade in when mentioned in the voiceover</a:t>
                      </a:r>
                      <a:endParaRPr lang="en-GB"/>
                    </a:p>
                  </a:txBody>
                  <a:tcPr/>
                </a:tc>
                <a:extLst>
                  <a:ext uri="{0D108BD9-81ED-4DB2-BD59-A6C34878D82A}">
                    <a16:rowId xmlns:a16="http://schemas.microsoft.com/office/drawing/2014/main" val="3022382654"/>
                  </a:ext>
                </a:extLst>
              </a:tr>
              <a:tr h="369996">
                <a:tc gridSpan="2" vMerge="1">
                  <a:txBody>
                    <a:bodyPr/>
                    <a:lstStyle/>
                    <a:p>
                      <a:endParaRPr lang="en-GB"/>
                    </a:p>
                  </a:txBody>
                  <a:tcPr/>
                </a:tc>
                <a:tc hMerge="1" vMerge="1">
                  <a:txBody>
                    <a:bodyPr/>
                    <a:lstStyle/>
                    <a:p>
                      <a:endParaRPr lang="en-GB"/>
                    </a:p>
                  </a:txBody>
                  <a:tcPr/>
                </a:tc>
                <a:tc>
                  <a:txBody>
                    <a:bodyPr/>
                    <a:lstStyle/>
                    <a:p>
                      <a:pPr algn="l"/>
                      <a:r>
                        <a:rPr lang="en-US" b="1"/>
                        <a:t>Navigation</a:t>
                      </a:r>
                      <a:endParaRPr lang="en-GB" b="1"/>
                    </a:p>
                  </a:txBody>
                  <a:tcPr anchor="ctr"/>
                </a:tc>
                <a:extLst>
                  <a:ext uri="{0D108BD9-81ED-4DB2-BD59-A6C34878D82A}">
                    <a16:rowId xmlns:a16="http://schemas.microsoft.com/office/drawing/2014/main" val="1693032559"/>
                  </a:ext>
                </a:extLst>
              </a:tr>
              <a:tr h="1093814">
                <a:tc gridSpan="2" vMerge="1">
                  <a:txBody>
                    <a:bodyPr/>
                    <a:lstStyle/>
                    <a:p>
                      <a:endParaRPr lang="en-GB"/>
                    </a:p>
                  </a:txBody>
                  <a:tcPr/>
                </a:tc>
                <a:tc hMerge="1" vMerge="1">
                  <a:txBody>
                    <a:bodyPr/>
                    <a:lstStyle/>
                    <a:p>
                      <a:endParaRPr lang="en-GB"/>
                    </a:p>
                  </a:txBody>
                  <a:tcPr/>
                </a:tc>
                <a:tc>
                  <a:txBody>
                    <a:bodyPr/>
                    <a:lstStyle/>
                    <a:p>
                      <a:r>
                        <a:rPr lang="en-US" dirty="0"/>
                        <a:t>NEXT = Compare (5/7)</a:t>
                      </a:r>
                      <a:endParaRPr lang="en-GB" dirty="0"/>
                    </a:p>
                  </a:txBody>
                  <a:tcPr/>
                </a:tc>
                <a:extLst>
                  <a:ext uri="{0D108BD9-81ED-4DB2-BD59-A6C34878D82A}">
                    <a16:rowId xmlns:a16="http://schemas.microsoft.com/office/drawing/2014/main" val="309146704"/>
                  </a:ext>
                </a:extLst>
              </a:tr>
              <a:tr h="369996">
                <a:tc gridSpan="2" vMerge="1">
                  <a:txBody>
                    <a:bodyPr/>
                    <a:lstStyle/>
                    <a:p>
                      <a:endParaRPr lang="en-GB"/>
                    </a:p>
                  </a:txBody>
                  <a:tcPr/>
                </a:tc>
                <a:tc hMerge="1" vMerge="1">
                  <a:txBody>
                    <a:bodyPr/>
                    <a:lstStyle/>
                    <a:p>
                      <a:endParaRPr lang="en-GB"/>
                    </a:p>
                  </a:txBody>
                  <a:tcPr/>
                </a:tc>
                <a:tc>
                  <a:txBody>
                    <a:bodyPr/>
                    <a:lstStyle/>
                    <a:p>
                      <a:r>
                        <a:rPr lang="en-US" b="1"/>
                        <a:t>Reviewer’s Comments</a:t>
                      </a:r>
                      <a:endParaRPr lang="en-GB" b="1"/>
                    </a:p>
                  </a:txBody>
                  <a:tcPr anchor="ctr"/>
                </a:tc>
                <a:extLst>
                  <a:ext uri="{0D108BD9-81ED-4DB2-BD59-A6C34878D82A}">
                    <a16:rowId xmlns:a16="http://schemas.microsoft.com/office/drawing/2014/main" val="3705867087"/>
                  </a:ext>
                </a:extLst>
              </a:tr>
              <a:tr h="1065630">
                <a:tc gridSpan="2" vMerge="1">
                  <a:txBody>
                    <a:bodyPr/>
                    <a:lstStyle/>
                    <a:p>
                      <a:endParaRPr lang="en-GB"/>
                    </a:p>
                  </a:txBody>
                  <a:tcPr/>
                </a:tc>
                <a:tc hMerge="1" vMerge="1">
                  <a:txBody>
                    <a:bodyPr/>
                    <a:lstStyle/>
                    <a:p>
                      <a:endParaRPr lang="en-GB"/>
                    </a:p>
                  </a:txBody>
                  <a:tcPr/>
                </a:tc>
                <a:tc>
                  <a:txBody>
                    <a:bodyPr/>
                    <a:lstStyle/>
                    <a:p>
                      <a:endParaRPr lang="en-GB"/>
                    </a:p>
                  </a:txBody>
                  <a:tcPr/>
                </a:tc>
                <a:extLst>
                  <a:ext uri="{0D108BD9-81ED-4DB2-BD59-A6C34878D82A}">
                    <a16:rowId xmlns:a16="http://schemas.microsoft.com/office/drawing/2014/main" val="1781018661"/>
                  </a:ext>
                </a:extLst>
              </a:tr>
              <a:tr h="1983460">
                <a:tc gridSpan="3">
                  <a:txBody>
                    <a:bodyPr/>
                    <a:lstStyle/>
                    <a:p>
                      <a:r>
                        <a:rPr lang="en-US" b="1" dirty="0"/>
                        <a:t>Audio:</a:t>
                      </a:r>
                    </a:p>
                    <a:p>
                      <a:r>
                        <a:rPr lang="en-US" b="0" dirty="0"/>
                        <a:t>Time up to now</a:t>
                      </a:r>
                    </a:p>
                    <a:p>
                      <a:r>
                        <a:rPr lang="en-US" b="0" dirty="0"/>
                        <a:t>We use the present perfect to talk about time up to now, that is, events that took place in the past but which connect with the present. The present perfect is often used with time expressions which indicate time up to now, for example today, this year, in the last six months:</a:t>
                      </a:r>
                    </a:p>
                    <a:p>
                      <a:r>
                        <a:rPr lang="en-US" b="0" dirty="0"/>
                        <a:t>I haven’t seen her since January 1995. Not: I didn’t see her since January 1995</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5413125"/>
                  </a:ext>
                </a:extLst>
              </a:tr>
            </a:tbl>
          </a:graphicData>
        </a:graphic>
      </p:graphicFrame>
      <p:pic>
        <p:nvPicPr>
          <p:cNvPr id="5" name="Picture 4" descr="Graphical user interface, text, application&#10;&#10;Description automatically generated with medium confidence">
            <a:extLst>
              <a:ext uri="{FF2B5EF4-FFF2-40B4-BE49-F238E27FC236}">
                <a16:creationId xmlns:a16="http://schemas.microsoft.com/office/drawing/2014/main" id="{3DDF0209-B34A-4FA8-6F00-6F8CFF807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84" y="447489"/>
            <a:ext cx="7781672" cy="4381200"/>
          </a:xfrm>
          <a:prstGeom prst="rect">
            <a:avLst/>
          </a:prstGeom>
        </p:spPr>
      </p:pic>
    </p:spTree>
    <p:extLst>
      <p:ext uri="{BB962C8B-B14F-4D97-AF65-F5344CB8AC3E}">
        <p14:creationId xmlns:p14="http://schemas.microsoft.com/office/powerpoint/2010/main" val="69148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F687FB4-BF6F-4911-965C-25B9352D2326}"/>
              </a:ext>
            </a:extLst>
          </p:cNvPr>
          <p:cNvGraphicFramePr>
            <a:graphicFrameLocks noGrp="1"/>
          </p:cNvGraphicFramePr>
          <p:nvPr>
            <p:extLst>
              <p:ext uri="{D42A27DB-BD31-4B8C-83A1-F6EECF244321}">
                <p14:modId xmlns:p14="http://schemas.microsoft.com/office/powerpoint/2010/main" val="2206658722"/>
              </p:ext>
            </p:extLst>
          </p:nvPr>
        </p:nvGraphicFramePr>
        <p:xfrm>
          <a:off x="1" y="1"/>
          <a:ext cx="12191999" cy="6857999"/>
        </p:xfrm>
        <a:graphic>
          <a:graphicData uri="http://schemas.openxmlformats.org/drawingml/2006/table">
            <a:tbl>
              <a:tblPr firstRow="1" bandRow="1">
                <a:tableStyleId>{5940675A-B579-460E-94D1-54222C63F5DA}</a:tableStyleId>
              </a:tblPr>
              <a:tblGrid>
                <a:gridCol w="3869910">
                  <a:extLst>
                    <a:ext uri="{9D8B030D-6E8A-4147-A177-3AD203B41FA5}">
                      <a16:colId xmlns:a16="http://schemas.microsoft.com/office/drawing/2014/main" val="2832429877"/>
                    </a:ext>
                  </a:extLst>
                </a:gridCol>
                <a:gridCol w="4946217">
                  <a:extLst>
                    <a:ext uri="{9D8B030D-6E8A-4147-A177-3AD203B41FA5}">
                      <a16:colId xmlns:a16="http://schemas.microsoft.com/office/drawing/2014/main" val="1206192907"/>
                    </a:ext>
                  </a:extLst>
                </a:gridCol>
                <a:gridCol w="3375872">
                  <a:extLst>
                    <a:ext uri="{9D8B030D-6E8A-4147-A177-3AD203B41FA5}">
                      <a16:colId xmlns:a16="http://schemas.microsoft.com/office/drawing/2014/main" val="2618467180"/>
                    </a:ext>
                  </a:extLst>
                </a:gridCol>
              </a:tblGrid>
              <a:tr h="390108">
                <a:tc>
                  <a:txBody>
                    <a:bodyPr/>
                    <a:lstStyle/>
                    <a:p>
                      <a:pPr algn="l"/>
                      <a:r>
                        <a:rPr lang="en-US" b="1" i="1" u="sng" dirty="0"/>
                        <a:t>Project name</a:t>
                      </a:r>
                      <a:r>
                        <a:rPr lang="en-US" b="1" dirty="0"/>
                        <a:t>: </a:t>
                      </a:r>
                      <a:r>
                        <a:rPr lang="en-US" sz="1800" b="1" dirty="0">
                          <a:solidFill>
                            <a:srgbClr val="FF0000"/>
                          </a:solidFill>
                        </a:rPr>
                        <a:t>Grammar Unit 4</a:t>
                      </a:r>
                      <a:endParaRPr lang="en-GB" b="1" dirty="0">
                        <a:solidFill>
                          <a:srgbClr val="FF0000"/>
                        </a:solidFill>
                      </a:endParaRPr>
                    </a:p>
                  </a:txBody>
                  <a:tcPr anchor="ctr"/>
                </a:tc>
                <a:tc>
                  <a:txBody>
                    <a:bodyPr/>
                    <a:lstStyle/>
                    <a:p>
                      <a:pPr algn="l"/>
                      <a:r>
                        <a:rPr lang="en-US" b="1" dirty="0"/>
                        <a:t>Screen Title:  </a:t>
                      </a:r>
                      <a:r>
                        <a:rPr lang="en-US" b="1" dirty="0">
                          <a:solidFill>
                            <a:srgbClr val="FF0000"/>
                          </a:solidFill>
                        </a:rPr>
                        <a:t>Compare</a:t>
                      </a:r>
                      <a:endParaRPr lang="en-GB" b="1" dirty="0">
                        <a:solidFill>
                          <a:srgbClr val="FF0000"/>
                        </a:solidFill>
                      </a:endParaRPr>
                    </a:p>
                  </a:txBody>
                  <a:tcPr anchor="ctr"/>
                </a:tc>
                <a:tc>
                  <a:txBody>
                    <a:bodyPr/>
                    <a:lstStyle/>
                    <a:p>
                      <a:pPr algn="l"/>
                      <a:r>
                        <a:rPr lang="en-US" b="1" dirty="0"/>
                        <a:t>Screen #: </a:t>
                      </a:r>
                      <a:r>
                        <a:rPr lang="en-US" b="1" dirty="0">
                          <a:solidFill>
                            <a:srgbClr val="FF0000"/>
                          </a:solidFill>
                        </a:rPr>
                        <a:t>5/7</a:t>
                      </a:r>
                      <a:endParaRPr lang="en-GB" b="1" dirty="0">
                        <a:solidFill>
                          <a:srgbClr val="FF0000"/>
                        </a:solidFill>
                      </a:endParaRPr>
                    </a:p>
                  </a:txBody>
                  <a:tcPr anchor="ctr"/>
                </a:tc>
                <a:extLst>
                  <a:ext uri="{0D108BD9-81ED-4DB2-BD59-A6C34878D82A}">
                    <a16:rowId xmlns:a16="http://schemas.microsoft.com/office/drawing/2014/main" val="1464471429"/>
                  </a:ext>
                </a:extLst>
              </a:tr>
              <a:tr h="395451">
                <a:tc rowSpan="6" gridSpan="2">
                  <a:txBody>
                    <a:bodyPr/>
                    <a:lstStyle/>
                    <a:p>
                      <a:endParaRPr lang="en-GB"/>
                    </a:p>
                  </a:txBody>
                  <a:tcPr/>
                </a:tc>
                <a:tc rowSpan="6" hMerge="1">
                  <a:txBody>
                    <a:bodyPr/>
                    <a:lstStyle/>
                    <a:p>
                      <a:endParaRPr lang="en-GB"/>
                    </a:p>
                  </a:txBody>
                  <a:tcPr/>
                </a:tc>
                <a:tc>
                  <a:txBody>
                    <a:bodyPr/>
                    <a:lstStyle/>
                    <a:p>
                      <a:r>
                        <a:rPr lang="en-US" b="1"/>
                        <a:t>Graphic Info</a:t>
                      </a:r>
                      <a:endParaRPr lang="en-GB" b="1"/>
                    </a:p>
                  </a:txBody>
                  <a:tcPr anchor="ctr"/>
                </a:tc>
                <a:extLst>
                  <a:ext uri="{0D108BD9-81ED-4DB2-BD59-A6C34878D82A}">
                    <a16:rowId xmlns:a16="http://schemas.microsoft.com/office/drawing/2014/main" val="817544067"/>
                  </a:ext>
                </a:extLst>
              </a:tr>
              <a:tr h="1296902">
                <a:tc gridSpan="2" vMerge="1">
                  <a:txBody>
                    <a:bodyPr/>
                    <a:lstStyle/>
                    <a:p>
                      <a:endParaRPr lang="en-GB"/>
                    </a:p>
                  </a:txBody>
                  <a:tcPr/>
                </a:tc>
                <a:tc hMerge="1" vMerge="1">
                  <a:txBody>
                    <a:bodyPr/>
                    <a:lstStyle/>
                    <a:p>
                      <a:endParaRPr lang="en-GB"/>
                    </a:p>
                  </a:txBody>
                  <a:tcPr/>
                </a:tc>
                <a:tc>
                  <a:txBody>
                    <a:bodyPr/>
                    <a:lstStyle/>
                    <a:p>
                      <a:r>
                        <a:rPr lang="en-US"/>
                        <a:t>Texts fade in when mentioned in the voiceover</a:t>
                      </a:r>
                      <a:endParaRPr lang="en-GB"/>
                    </a:p>
                  </a:txBody>
                  <a:tcPr/>
                </a:tc>
                <a:extLst>
                  <a:ext uri="{0D108BD9-81ED-4DB2-BD59-A6C34878D82A}">
                    <a16:rowId xmlns:a16="http://schemas.microsoft.com/office/drawing/2014/main" val="3022382654"/>
                  </a:ext>
                </a:extLst>
              </a:tr>
              <a:tr h="390108">
                <a:tc gridSpan="2" vMerge="1">
                  <a:txBody>
                    <a:bodyPr/>
                    <a:lstStyle/>
                    <a:p>
                      <a:endParaRPr lang="en-GB"/>
                    </a:p>
                  </a:txBody>
                  <a:tcPr/>
                </a:tc>
                <a:tc hMerge="1" vMerge="1">
                  <a:txBody>
                    <a:bodyPr/>
                    <a:lstStyle/>
                    <a:p>
                      <a:endParaRPr lang="en-GB"/>
                    </a:p>
                  </a:txBody>
                  <a:tcPr/>
                </a:tc>
                <a:tc>
                  <a:txBody>
                    <a:bodyPr/>
                    <a:lstStyle/>
                    <a:p>
                      <a:pPr algn="l"/>
                      <a:r>
                        <a:rPr lang="en-US" b="1"/>
                        <a:t>Navigation</a:t>
                      </a:r>
                      <a:endParaRPr lang="en-GB" b="1"/>
                    </a:p>
                  </a:txBody>
                  <a:tcPr anchor="ctr"/>
                </a:tc>
                <a:extLst>
                  <a:ext uri="{0D108BD9-81ED-4DB2-BD59-A6C34878D82A}">
                    <a16:rowId xmlns:a16="http://schemas.microsoft.com/office/drawing/2014/main" val="1693032559"/>
                  </a:ext>
                </a:extLst>
              </a:tr>
              <a:tr h="1153269">
                <a:tc gridSpan="2" vMerge="1">
                  <a:txBody>
                    <a:bodyPr/>
                    <a:lstStyle/>
                    <a:p>
                      <a:endParaRPr lang="en-GB"/>
                    </a:p>
                  </a:txBody>
                  <a:tcPr/>
                </a:tc>
                <a:tc hMerge="1" vMerge="1">
                  <a:txBody>
                    <a:bodyPr/>
                    <a:lstStyle/>
                    <a:p>
                      <a:endParaRPr lang="en-GB"/>
                    </a:p>
                  </a:txBody>
                  <a:tcPr/>
                </a:tc>
                <a:tc>
                  <a:txBody>
                    <a:bodyPr/>
                    <a:lstStyle/>
                    <a:p>
                      <a:r>
                        <a:rPr lang="en-US" dirty="0"/>
                        <a:t>NEXT = Compare (6/7)</a:t>
                      </a:r>
                      <a:endParaRPr lang="en-GB" dirty="0"/>
                    </a:p>
                  </a:txBody>
                  <a:tcPr/>
                </a:tc>
                <a:extLst>
                  <a:ext uri="{0D108BD9-81ED-4DB2-BD59-A6C34878D82A}">
                    <a16:rowId xmlns:a16="http://schemas.microsoft.com/office/drawing/2014/main" val="309146704"/>
                  </a:ext>
                </a:extLst>
              </a:tr>
              <a:tr h="390108">
                <a:tc gridSpan="2" vMerge="1">
                  <a:txBody>
                    <a:bodyPr/>
                    <a:lstStyle/>
                    <a:p>
                      <a:endParaRPr lang="en-GB"/>
                    </a:p>
                  </a:txBody>
                  <a:tcPr/>
                </a:tc>
                <a:tc hMerge="1" vMerge="1">
                  <a:txBody>
                    <a:bodyPr/>
                    <a:lstStyle/>
                    <a:p>
                      <a:endParaRPr lang="en-GB"/>
                    </a:p>
                  </a:txBody>
                  <a:tcPr/>
                </a:tc>
                <a:tc>
                  <a:txBody>
                    <a:bodyPr/>
                    <a:lstStyle/>
                    <a:p>
                      <a:r>
                        <a:rPr lang="en-US" b="1"/>
                        <a:t>Reviewer’s Comments</a:t>
                      </a:r>
                      <a:endParaRPr lang="en-GB" b="1"/>
                    </a:p>
                  </a:txBody>
                  <a:tcPr anchor="ctr"/>
                </a:tc>
                <a:extLst>
                  <a:ext uri="{0D108BD9-81ED-4DB2-BD59-A6C34878D82A}">
                    <a16:rowId xmlns:a16="http://schemas.microsoft.com/office/drawing/2014/main" val="3705867087"/>
                  </a:ext>
                </a:extLst>
              </a:tr>
              <a:tr h="1123554">
                <a:tc gridSpan="2" vMerge="1">
                  <a:txBody>
                    <a:bodyPr/>
                    <a:lstStyle/>
                    <a:p>
                      <a:endParaRPr lang="en-GB"/>
                    </a:p>
                  </a:txBody>
                  <a:tcPr/>
                </a:tc>
                <a:tc hMerge="1" vMerge="1">
                  <a:txBody>
                    <a:bodyPr/>
                    <a:lstStyle/>
                    <a:p>
                      <a:endParaRPr lang="en-GB"/>
                    </a:p>
                  </a:txBody>
                  <a:tcPr/>
                </a:tc>
                <a:tc>
                  <a:txBody>
                    <a:bodyPr/>
                    <a:lstStyle/>
                    <a:p>
                      <a:endParaRPr lang="en-GB"/>
                    </a:p>
                  </a:txBody>
                  <a:tcPr/>
                </a:tc>
                <a:extLst>
                  <a:ext uri="{0D108BD9-81ED-4DB2-BD59-A6C34878D82A}">
                    <a16:rowId xmlns:a16="http://schemas.microsoft.com/office/drawing/2014/main" val="1781018661"/>
                  </a:ext>
                </a:extLst>
              </a:tr>
              <a:tr h="1718499">
                <a:tc gridSpan="3">
                  <a:txBody>
                    <a:bodyPr/>
                    <a:lstStyle/>
                    <a:p>
                      <a:r>
                        <a:rPr lang="en-US" b="1" dirty="0"/>
                        <a:t>Audio:</a:t>
                      </a:r>
                    </a:p>
                    <a:p>
                      <a:r>
                        <a:rPr lang="en-US" b="0" dirty="0"/>
                        <a:t>Next up, we will compare the past simple and present perfect</a:t>
                      </a:r>
                    </a:p>
                    <a:p>
                      <a:r>
                        <a:rPr lang="en-US" sz="1800" b="0" i="0" u="none" strike="noStrike" kern="1200" dirty="0">
                          <a:solidFill>
                            <a:schemeClr val="tx1"/>
                          </a:solidFill>
                          <a:effectLst/>
                          <a:latin typeface="+mn-lt"/>
                          <a:ea typeface="+mn-ea"/>
                          <a:cs typeface="+mn-cs"/>
                        </a:rPr>
                        <a:t>I </a:t>
                      </a:r>
                      <a:r>
                        <a:rPr lang="en-US" sz="1800" b="1" i="0" u="none" strike="noStrike" kern="1200" dirty="0">
                          <a:solidFill>
                            <a:schemeClr val="tx1"/>
                          </a:solidFill>
                          <a:effectLst/>
                          <a:latin typeface="+mn-lt"/>
                          <a:ea typeface="+mn-ea"/>
                          <a:cs typeface="+mn-cs"/>
                        </a:rPr>
                        <a:t>haven’t seen</a:t>
                      </a:r>
                      <a:r>
                        <a:rPr lang="en-US" sz="1800" b="0" i="0" u="none" strike="noStrike" kern="1200" dirty="0">
                          <a:solidFill>
                            <a:schemeClr val="tx1"/>
                          </a:solidFill>
                          <a:effectLst/>
                          <a:latin typeface="+mn-lt"/>
                          <a:ea typeface="+mn-ea"/>
                          <a:cs typeface="+mn-cs"/>
                        </a:rPr>
                        <a:t> her for over 20 years. The last time I saw her was over 20 years ago.</a:t>
                      </a:r>
                    </a:p>
                    <a:p>
                      <a:r>
                        <a:rPr lang="en-US" sz="1800" b="0" i="1" u="none" strike="noStrike" kern="1200" dirty="0">
                          <a:solidFill>
                            <a:schemeClr val="tx1"/>
                          </a:solidFill>
                          <a:effectLst/>
                          <a:latin typeface="+mn-lt"/>
                          <a:ea typeface="+mn-ea"/>
                          <a:cs typeface="+mn-cs"/>
                        </a:rPr>
                        <a:t>I </a:t>
                      </a:r>
                      <a:r>
                        <a:rPr lang="en-US" sz="1800" b="1" i="1" u="none" strike="noStrike" kern="1200" dirty="0">
                          <a:solidFill>
                            <a:schemeClr val="tx1"/>
                          </a:solidFill>
                          <a:effectLst/>
                          <a:latin typeface="+mn-lt"/>
                          <a:ea typeface="+mn-ea"/>
                          <a:cs typeface="+mn-cs"/>
                        </a:rPr>
                        <a:t>didn’t see</a:t>
                      </a:r>
                      <a:r>
                        <a:rPr lang="en-US" sz="1800" b="0" i="1" u="none" strike="noStrike" kern="1200" dirty="0">
                          <a:solidFill>
                            <a:schemeClr val="tx1"/>
                          </a:solidFill>
                          <a:effectLst/>
                          <a:latin typeface="+mn-lt"/>
                          <a:ea typeface="+mn-ea"/>
                          <a:cs typeface="+mn-cs"/>
                        </a:rPr>
                        <a:t> her for over 20 years and then I </a:t>
                      </a:r>
                      <a:r>
                        <a:rPr lang="en-US" sz="1800" b="1" i="1" u="none" strike="noStrike" kern="1200" dirty="0">
                          <a:solidFill>
                            <a:schemeClr val="tx1"/>
                          </a:solidFill>
                          <a:effectLst/>
                          <a:latin typeface="+mn-lt"/>
                          <a:ea typeface="+mn-ea"/>
                          <a:cs typeface="+mn-cs"/>
                        </a:rPr>
                        <a:t>bumped</a:t>
                      </a:r>
                      <a:r>
                        <a:rPr lang="en-US" sz="1800" b="0" i="1" u="none" strike="noStrike" kern="1200" dirty="0">
                          <a:solidFill>
                            <a:schemeClr val="tx1"/>
                          </a:solidFill>
                          <a:effectLst/>
                          <a:latin typeface="+mn-lt"/>
                          <a:ea typeface="+mn-ea"/>
                          <a:cs typeface="+mn-cs"/>
                        </a:rPr>
                        <a:t> into her last week. </a:t>
                      </a:r>
                      <a:r>
                        <a:rPr lang="en-US" sz="1800" b="0" i="0" u="none" strike="noStrike" kern="1200" dirty="0">
                          <a:solidFill>
                            <a:schemeClr val="tx1"/>
                          </a:solidFill>
                          <a:effectLst/>
                          <a:latin typeface="+mn-lt"/>
                          <a:ea typeface="+mn-ea"/>
                          <a:cs typeface="+mn-cs"/>
                        </a:rPr>
                        <a:t>I saw her last week but the last time I saw her before last week was over 20 years ago.</a:t>
                      </a:r>
                      <a:endParaRPr lang="en-US" b="1"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5413125"/>
                  </a:ext>
                </a:extLst>
              </a:tr>
            </a:tbl>
          </a:graphicData>
        </a:graphic>
      </p:graphicFrame>
      <p:pic>
        <p:nvPicPr>
          <p:cNvPr id="5" name="Picture 4" descr="Table&#10;&#10;Description automatically generated">
            <a:extLst>
              <a:ext uri="{FF2B5EF4-FFF2-40B4-BE49-F238E27FC236}">
                <a16:creationId xmlns:a16="http://schemas.microsoft.com/office/drawing/2014/main" id="{CE38E661-F096-7FDB-BA48-730F914D6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409" y="736002"/>
            <a:ext cx="7771125" cy="4388400"/>
          </a:xfrm>
          <a:prstGeom prst="rect">
            <a:avLst/>
          </a:prstGeom>
        </p:spPr>
      </p:pic>
    </p:spTree>
    <p:extLst>
      <p:ext uri="{BB962C8B-B14F-4D97-AF65-F5344CB8AC3E}">
        <p14:creationId xmlns:p14="http://schemas.microsoft.com/office/powerpoint/2010/main" val="974422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F687FB4-BF6F-4911-965C-25B9352D2326}"/>
              </a:ext>
            </a:extLst>
          </p:cNvPr>
          <p:cNvGraphicFramePr>
            <a:graphicFrameLocks noGrp="1"/>
          </p:cNvGraphicFramePr>
          <p:nvPr>
            <p:extLst>
              <p:ext uri="{D42A27DB-BD31-4B8C-83A1-F6EECF244321}">
                <p14:modId xmlns:p14="http://schemas.microsoft.com/office/powerpoint/2010/main" val="756083076"/>
              </p:ext>
            </p:extLst>
          </p:nvPr>
        </p:nvGraphicFramePr>
        <p:xfrm>
          <a:off x="1" y="1"/>
          <a:ext cx="12191999" cy="6857999"/>
        </p:xfrm>
        <a:graphic>
          <a:graphicData uri="http://schemas.openxmlformats.org/drawingml/2006/table">
            <a:tbl>
              <a:tblPr firstRow="1" bandRow="1">
                <a:tableStyleId>{5940675A-B579-460E-94D1-54222C63F5DA}</a:tableStyleId>
              </a:tblPr>
              <a:tblGrid>
                <a:gridCol w="3869910">
                  <a:extLst>
                    <a:ext uri="{9D8B030D-6E8A-4147-A177-3AD203B41FA5}">
                      <a16:colId xmlns:a16="http://schemas.microsoft.com/office/drawing/2014/main" val="2832429877"/>
                    </a:ext>
                  </a:extLst>
                </a:gridCol>
                <a:gridCol w="4946217">
                  <a:extLst>
                    <a:ext uri="{9D8B030D-6E8A-4147-A177-3AD203B41FA5}">
                      <a16:colId xmlns:a16="http://schemas.microsoft.com/office/drawing/2014/main" val="1206192907"/>
                    </a:ext>
                  </a:extLst>
                </a:gridCol>
                <a:gridCol w="3375872">
                  <a:extLst>
                    <a:ext uri="{9D8B030D-6E8A-4147-A177-3AD203B41FA5}">
                      <a16:colId xmlns:a16="http://schemas.microsoft.com/office/drawing/2014/main" val="2618467180"/>
                    </a:ext>
                  </a:extLst>
                </a:gridCol>
              </a:tblGrid>
              <a:tr h="375260">
                <a:tc>
                  <a:txBody>
                    <a:bodyPr/>
                    <a:lstStyle/>
                    <a:p>
                      <a:pPr algn="l"/>
                      <a:r>
                        <a:rPr lang="en-US" b="1" i="1" u="sng" dirty="0"/>
                        <a:t>Project name</a:t>
                      </a:r>
                      <a:r>
                        <a:rPr lang="en-US" b="1" dirty="0"/>
                        <a:t>: </a:t>
                      </a:r>
                      <a:r>
                        <a:rPr lang="en-US" sz="1800" b="1" dirty="0">
                          <a:solidFill>
                            <a:srgbClr val="FF0000"/>
                          </a:solidFill>
                        </a:rPr>
                        <a:t>Grammar Unit 4</a:t>
                      </a:r>
                      <a:endParaRPr lang="en-GB" b="1" dirty="0">
                        <a:solidFill>
                          <a:srgbClr val="FF0000"/>
                        </a:solidFill>
                      </a:endParaRPr>
                    </a:p>
                  </a:txBody>
                  <a:tcPr anchor="ctr"/>
                </a:tc>
                <a:tc>
                  <a:txBody>
                    <a:bodyPr/>
                    <a:lstStyle/>
                    <a:p>
                      <a:pPr algn="l"/>
                      <a:r>
                        <a:rPr lang="en-US" b="1" dirty="0"/>
                        <a:t>Screen Title:  </a:t>
                      </a:r>
                      <a:r>
                        <a:rPr lang="en-US" b="1" dirty="0">
                          <a:solidFill>
                            <a:srgbClr val="FF0000"/>
                          </a:solidFill>
                        </a:rPr>
                        <a:t>Compare</a:t>
                      </a:r>
                      <a:endParaRPr lang="en-GB" b="1" dirty="0">
                        <a:solidFill>
                          <a:srgbClr val="FF0000"/>
                        </a:solidFill>
                      </a:endParaRPr>
                    </a:p>
                  </a:txBody>
                  <a:tcPr anchor="ctr"/>
                </a:tc>
                <a:tc>
                  <a:txBody>
                    <a:bodyPr/>
                    <a:lstStyle/>
                    <a:p>
                      <a:pPr algn="l"/>
                      <a:r>
                        <a:rPr lang="en-US" b="1" dirty="0"/>
                        <a:t>Screen #: </a:t>
                      </a:r>
                      <a:r>
                        <a:rPr lang="en-US" b="1" dirty="0">
                          <a:solidFill>
                            <a:srgbClr val="FF0000"/>
                          </a:solidFill>
                        </a:rPr>
                        <a:t>6/7</a:t>
                      </a:r>
                      <a:endParaRPr lang="en-GB" b="1" dirty="0">
                        <a:solidFill>
                          <a:srgbClr val="FF0000"/>
                        </a:solidFill>
                      </a:endParaRPr>
                    </a:p>
                  </a:txBody>
                  <a:tcPr anchor="ctr"/>
                </a:tc>
                <a:extLst>
                  <a:ext uri="{0D108BD9-81ED-4DB2-BD59-A6C34878D82A}">
                    <a16:rowId xmlns:a16="http://schemas.microsoft.com/office/drawing/2014/main" val="1464471429"/>
                  </a:ext>
                </a:extLst>
              </a:tr>
              <a:tr h="380401">
                <a:tc rowSpan="6" gridSpan="2">
                  <a:txBody>
                    <a:bodyPr/>
                    <a:lstStyle/>
                    <a:p>
                      <a:endParaRPr lang="en-GB"/>
                    </a:p>
                  </a:txBody>
                  <a:tcPr/>
                </a:tc>
                <a:tc rowSpan="6" hMerge="1">
                  <a:txBody>
                    <a:bodyPr/>
                    <a:lstStyle/>
                    <a:p>
                      <a:endParaRPr lang="en-GB"/>
                    </a:p>
                  </a:txBody>
                  <a:tcPr/>
                </a:tc>
                <a:tc>
                  <a:txBody>
                    <a:bodyPr/>
                    <a:lstStyle/>
                    <a:p>
                      <a:r>
                        <a:rPr lang="en-US" b="1"/>
                        <a:t>Graphic Info</a:t>
                      </a:r>
                      <a:endParaRPr lang="en-GB" b="1"/>
                    </a:p>
                  </a:txBody>
                  <a:tcPr anchor="ctr"/>
                </a:tc>
                <a:extLst>
                  <a:ext uri="{0D108BD9-81ED-4DB2-BD59-A6C34878D82A}">
                    <a16:rowId xmlns:a16="http://schemas.microsoft.com/office/drawing/2014/main" val="817544067"/>
                  </a:ext>
                </a:extLst>
              </a:tr>
              <a:tr h="1247543">
                <a:tc gridSpan="2" vMerge="1">
                  <a:txBody>
                    <a:bodyPr/>
                    <a:lstStyle/>
                    <a:p>
                      <a:endParaRPr lang="en-GB"/>
                    </a:p>
                  </a:txBody>
                  <a:tcPr/>
                </a:tc>
                <a:tc hMerge="1" vMerge="1">
                  <a:txBody>
                    <a:bodyPr/>
                    <a:lstStyle/>
                    <a:p>
                      <a:endParaRPr lang="en-GB"/>
                    </a:p>
                  </a:txBody>
                  <a:tcPr/>
                </a:tc>
                <a:tc>
                  <a:txBody>
                    <a:bodyPr/>
                    <a:lstStyle/>
                    <a:p>
                      <a:r>
                        <a:rPr lang="en-US"/>
                        <a:t>Texts fade at the beginning of the slide</a:t>
                      </a:r>
                      <a:endParaRPr lang="en-GB"/>
                    </a:p>
                  </a:txBody>
                  <a:tcPr/>
                </a:tc>
                <a:extLst>
                  <a:ext uri="{0D108BD9-81ED-4DB2-BD59-A6C34878D82A}">
                    <a16:rowId xmlns:a16="http://schemas.microsoft.com/office/drawing/2014/main" val="3022382654"/>
                  </a:ext>
                </a:extLst>
              </a:tr>
              <a:tr h="375260">
                <a:tc gridSpan="2" vMerge="1">
                  <a:txBody>
                    <a:bodyPr/>
                    <a:lstStyle/>
                    <a:p>
                      <a:endParaRPr lang="en-GB"/>
                    </a:p>
                  </a:txBody>
                  <a:tcPr/>
                </a:tc>
                <a:tc hMerge="1" vMerge="1">
                  <a:txBody>
                    <a:bodyPr/>
                    <a:lstStyle/>
                    <a:p>
                      <a:endParaRPr lang="en-GB"/>
                    </a:p>
                  </a:txBody>
                  <a:tcPr/>
                </a:tc>
                <a:tc>
                  <a:txBody>
                    <a:bodyPr/>
                    <a:lstStyle/>
                    <a:p>
                      <a:pPr algn="l"/>
                      <a:r>
                        <a:rPr lang="en-US" b="1"/>
                        <a:t>Navigation</a:t>
                      </a:r>
                      <a:endParaRPr lang="en-GB" b="1"/>
                    </a:p>
                  </a:txBody>
                  <a:tcPr anchor="ctr"/>
                </a:tc>
                <a:extLst>
                  <a:ext uri="{0D108BD9-81ED-4DB2-BD59-A6C34878D82A}">
                    <a16:rowId xmlns:a16="http://schemas.microsoft.com/office/drawing/2014/main" val="1693032559"/>
                  </a:ext>
                </a:extLst>
              </a:tr>
              <a:tr h="1109376">
                <a:tc gridSpan="2" vMerge="1">
                  <a:txBody>
                    <a:bodyPr/>
                    <a:lstStyle/>
                    <a:p>
                      <a:endParaRPr lang="en-GB"/>
                    </a:p>
                  </a:txBody>
                  <a:tcPr/>
                </a:tc>
                <a:tc hMerge="1" vMerge="1">
                  <a:txBody>
                    <a:bodyPr/>
                    <a:lstStyle/>
                    <a:p>
                      <a:endParaRPr lang="en-GB"/>
                    </a:p>
                  </a:txBody>
                  <a:tcPr/>
                </a:tc>
                <a:tc>
                  <a:txBody>
                    <a:bodyPr/>
                    <a:lstStyle/>
                    <a:p>
                      <a:r>
                        <a:rPr lang="en-US" dirty="0"/>
                        <a:t>NEXT = See you in the next Lesson! (7/7)</a:t>
                      </a:r>
                      <a:endParaRPr lang="en-GB" dirty="0"/>
                    </a:p>
                  </a:txBody>
                  <a:tcPr/>
                </a:tc>
                <a:extLst>
                  <a:ext uri="{0D108BD9-81ED-4DB2-BD59-A6C34878D82A}">
                    <a16:rowId xmlns:a16="http://schemas.microsoft.com/office/drawing/2014/main" val="309146704"/>
                  </a:ext>
                </a:extLst>
              </a:tr>
              <a:tr h="375260">
                <a:tc gridSpan="2" vMerge="1">
                  <a:txBody>
                    <a:bodyPr/>
                    <a:lstStyle/>
                    <a:p>
                      <a:endParaRPr lang="en-GB"/>
                    </a:p>
                  </a:txBody>
                  <a:tcPr/>
                </a:tc>
                <a:tc hMerge="1" vMerge="1">
                  <a:txBody>
                    <a:bodyPr/>
                    <a:lstStyle/>
                    <a:p>
                      <a:endParaRPr lang="en-GB"/>
                    </a:p>
                  </a:txBody>
                  <a:tcPr/>
                </a:tc>
                <a:tc>
                  <a:txBody>
                    <a:bodyPr/>
                    <a:lstStyle/>
                    <a:p>
                      <a:r>
                        <a:rPr lang="en-US" b="1"/>
                        <a:t>Reviewer’s Comments</a:t>
                      </a:r>
                      <a:endParaRPr lang="en-GB" b="1"/>
                    </a:p>
                  </a:txBody>
                  <a:tcPr anchor="ctr"/>
                </a:tc>
                <a:extLst>
                  <a:ext uri="{0D108BD9-81ED-4DB2-BD59-A6C34878D82A}">
                    <a16:rowId xmlns:a16="http://schemas.microsoft.com/office/drawing/2014/main" val="3705867087"/>
                  </a:ext>
                </a:extLst>
              </a:tr>
              <a:tr h="1080791">
                <a:tc gridSpan="2" vMerge="1">
                  <a:txBody>
                    <a:bodyPr/>
                    <a:lstStyle/>
                    <a:p>
                      <a:endParaRPr lang="en-GB"/>
                    </a:p>
                  </a:txBody>
                  <a:tcPr/>
                </a:tc>
                <a:tc hMerge="1" vMerge="1">
                  <a:txBody>
                    <a:bodyPr/>
                    <a:lstStyle/>
                    <a:p>
                      <a:endParaRPr lang="en-GB"/>
                    </a:p>
                  </a:txBody>
                  <a:tcPr/>
                </a:tc>
                <a:tc>
                  <a:txBody>
                    <a:bodyPr/>
                    <a:lstStyle/>
                    <a:p>
                      <a:endParaRPr lang="en-GB"/>
                    </a:p>
                  </a:txBody>
                  <a:tcPr/>
                </a:tc>
                <a:extLst>
                  <a:ext uri="{0D108BD9-81ED-4DB2-BD59-A6C34878D82A}">
                    <a16:rowId xmlns:a16="http://schemas.microsoft.com/office/drawing/2014/main" val="1781018661"/>
                  </a:ext>
                </a:extLst>
              </a:tr>
              <a:tr h="1914108">
                <a:tc gridSpan="3">
                  <a:txBody>
                    <a:bodyPr/>
                    <a:lstStyle/>
                    <a:p>
                      <a:r>
                        <a:rPr lang="en-US" b="1" dirty="0"/>
                        <a:t>Audio:</a:t>
                      </a:r>
                    </a:p>
                    <a:p>
                      <a:r>
                        <a:rPr lang="en-US" sz="1800" b="0" i="0" u="none" strike="noStrike" kern="1200" dirty="0">
                          <a:solidFill>
                            <a:schemeClr val="tx1"/>
                          </a:solidFill>
                          <a:effectLst/>
                          <a:latin typeface="+mn-lt"/>
                          <a:ea typeface="+mn-ea"/>
                          <a:cs typeface="+mn-cs"/>
                        </a:rPr>
                        <a:t> I </a:t>
                      </a:r>
                      <a:r>
                        <a:rPr lang="en-US" sz="1800" b="1" i="0" u="none" strike="noStrike" kern="1200" dirty="0">
                          <a:solidFill>
                            <a:schemeClr val="tx1"/>
                          </a:solidFill>
                          <a:effectLst/>
                          <a:latin typeface="+mn-lt"/>
                          <a:ea typeface="+mn-ea"/>
                          <a:cs typeface="+mn-cs"/>
                        </a:rPr>
                        <a:t>finished</a:t>
                      </a:r>
                      <a:r>
                        <a:rPr lang="en-US" sz="1800" b="0" i="0" u="none" strike="noStrike" kern="1200" dirty="0">
                          <a:solidFill>
                            <a:schemeClr val="tx1"/>
                          </a:solidFill>
                          <a:effectLst/>
                          <a:latin typeface="+mn-lt"/>
                          <a:ea typeface="+mn-ea"/>
                          <a:cs typeface="+mn-cs"/>
                        </a:rPr>
                        <a:t> my homework </a:t>
                      </a:r>
                      <a:r>
                        <a:rPr lang="en-US" sz="1800" b="1" i="0" u="none" strike="noStrike" kern="1200" dirty="0">
                          <a:solidFill>
                            <a:schemeClr val="tx1"/>
                          </a:solidFill>
                          <a:effectLst/>
                          <a:latin typeface="+mn-lt"/>
                          <a:ea typeface="+mn-ea"/>
                          <a:cs typeface="+mn-cs"/>
                        </a:rPr>
                        <a:t>an hour ago. Definite time in the past. I finished my homework at a time in the past (one hour ago).</a:t>
                      </a:r>
                    </a:p>
                    <a:p>
                      <a:r>
                        <a:rPr lang="en-US" sz="1800" b="0" i="1" u="none" strike="noStrike" kern="1200" dirty="0">
                          <a:solidFill>
                            <a:schemeClr val="tx1"/>
                          </a:solidFill>
                          <a:effectLst/>
                          <a:latin typeface="+mn-lt"/>
                          <a:ea typeface="+mn-ea"/>
                          <a:cs typeface="+mn-cs"/>
                        </a:rPr>
                        <a:t>I </a:t>
                      </a:r>
                      <a:r>
                        <a:rPr lang="en-US" sz="1800" b="1" i="1" u="none" strike="noStrike" kern="1200" dirty="0">
                          <a:solidFill>
                            <a:schemeClr val="tx1"/>
                          </a:solidFill>
                          <a:effectLst/>
                          <a:latin typeface="+mn-lt"/>
                          <a:ea typeface="+mn-ea"/>
                          <a:cs typeface="+mn-cs"/>
                        </a:rPr>
                        <a:t>haven’t finished</a:t>
                      </a:r>
                      <a:r>
                        <a:rPr lang="en-US" sz="1800" b="0" i="1" u="none" strike="noStrike" kern="1200" dirty="0">
                          <a:solidFill>
                            <a:schemeClr val="tx1"/>
                          </a:solidFill>
                          <a:effectLst/>
                          <a:latin typeface="+mn-lt"/>
                          <a:ea typeface="+mn-ea"/>
                          <a:cs typeface="+mn-cs"/>
                        </a:rPr>
                        <a:t> my homework yet. From a time in the past up to now. I started my homework at a time in the past and it is not finished yet (yet means ‘up to now’).</a:t>
                      </a:r>
                      <a:endParaRPr lang="en-US" b="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5413125"/>
                  </a:ext>
                </a:extLst>
              </a:tr>
            </a:tbl>
          </a:graphicData>
        </a:graphic>
      </p:graphicFrame>
      <p:pic>
        <p:nvPicPr>
          <p:cNvPr id="5" name="Picture 4" descr="Table&#10;&#10;Description automatically generated">
            <a:extLst>
              <a:ext uri="{FF2B5EF4-FFF2-40B4-BE49-F238E27FC236}">
                <a16:creationId xmlns:a16="http://schemas.microsoft.com/office/drawing/2014/main" id="{68A3872F-95FD-479C-CE2C-8855DC8A2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866" y="460711"/>
            <a:ext cx="7768456" cy="4406400"/>
          </a:xfrm>
          <a:prstGeom prst="rect">
            <a:avLst/>
          </a:prstGeom>
        </p:spPr>
      </p:pic>
    </p:spTree>
    <p:extLst>
      <p:ext uri="{BB962C8B-B14F-4D97-AF65-F5344CB8AC3E}">
        <p14:creationId xmlns:p14="http://schemas.microsoft.com/office/powerpoint/2010/main" val="393852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F687FB4-BF6F-4911-965C-25B9352D2326}"/>
              </a:ext>
            </a:extLst>
          </p:cNvPr>
          <p:cNvGraphicFramePr>
            <a:graphicFrameLocks noGrp="1"/>
          </p:cNvGraphicFramePr>
          <p:nvPr>
            <p:extLst>
              <p:ext uri="{D42A27DB-BD31-4B8C-83A1-F6EECF244321}">
                <p14:modId xmlns:p14="http://schemas.microsoft.com/office/powerpoint/2010/main" val="319797780"/>
              </p:ext>
            </p:extLst>
          </p:nvPr>
        </p:nvGraphicFramePr>
        <p:xfrm>
          <a:off x="211015" y="120866"/>
          <a:ext cx="11769969" cy="6577376"/>
        </p:xfrm>
        <a:graphic>
          <a:graphicData uri="http://schemas.openxmlformats.org/drawingml/2006/table">
            <a:tbl>
              <a:tblPr firstRow="1" bandRow="1">
                <a:tableStyleId>{5940675A-B579-460E-94D1-54222C63F5DA}</a:tableStyleId>
              </a:tblPr>
              <a:tblGrid>
                <a:gridCol w="3735952">
                  <a:extLst>
                    <a:ext uri="{9D8B030D-6E8A-4147-A177-3AD203B41FA5}">
                      <a16:colId xmlns:a16="http://schemas.microsoft.com/office/drawing/2014/main" val="2832429877"/>
                    </a:ext>
                  </a:extLst>
                </a:gridCol>
                <a:gridCol w="4775002">
                  <a:extLst>
                    <a:ext uri="{9D8B030D-6E8A-4147-A177-3AD203B41FA5}">
                      <a16:colId xmlns:a16="http://schemas.microsoft.com/office/drawing/2014/main" val="1206192907"/>
                    </a:ext>
                  </a:extLst>
                </a:gridCol>
                <a:gridCol w="3259015">
                  <a:extLst>
                    <a:ext uri="{9D8B030D-6E8A-4147-A177-3AD203B41FA5}">
                      <a16:colId xmlns:a16="http://schemas.microsoft.com/office/drawing/2014/main" val="2618467180"/>
                    </a:ext>
                  </a:extLst>
                </a:gridCol>
              </a:tblGrid>
              <a:tr h="394389">
                <a:tc>
                  <a:txBody>
                    <a:bodyPr/>
                    <a:lstStyle/>
                    <a:p>
                      <a:pPr algn="l"/>
                      <a:r>
                        <a:rPr lang="en-US" b="1" i="1" u="sng"/>
                        <a:t>Project name</a:t>
                      </a:r>
                      <a:r>
                        <a:rPr lang="en-US" b="1"/>
                        <a:t>: </a:t>
                      </a:r>
                      <a:r>
                        <a:rPr lang="en-US" sz="1800" b="1">
                          <a:solidFill>
                            <a:srgbClr val="FF0000"/>
                          </a:solidFill>
                        </a:rPr>
                        <a:t>Vocabulary for Unit 1</a:t>
                      </a:r>
                      <a:endParaRPr lang="en-GB" b="1">
                        <a:solidFill>
                          <a:srgbClr val="FF0000"/>
                        </a:solidFill>
                      </a:endParaRPr>
                    </a:p>
                  </a:txBody>
                  <a:tcPr anchor="ctr"/>
                </a:tc>
                <a:tc>
                  <a:txBody>
                    <a:bodyPr/>
                    <a:lstStyle/>
                    <a:p>
                      <a:pPr algn="l"/>
                      <a:r>
                        <a:rPr lang="en-US" b="1"/>
                        <a:t>Screen Title:  </a:t>
                      </a:r>
                      <a:r>
                        <a:rPr lang="en-US" b="1">
                          <a:solidFill>
                            <a:srgbClr val="FF0000"/>
                          </a:solidFill>
                        </a:rPr>
                        <a:t>See you in the next lesson!</a:t>
                      </a:r>
                      <a:endParaRPr lang="en-GB" b="1">
                        <a:solidFill>
                          <a:srgbClr val="FF0000"/>
                        </a:solidFill>
                      </a:endParaRPr>
                    </a:p>
                  </a:txBody>
                  <a:tcPr anchor="ctr"/>
                </a:tc>
                <a:tc>
                  <a:txBody>
                    <a:bodyPr/>
                    <a:lstStyle/>
                    <a:p>
                      <a:pPr algn="l"/>
                      <a:r>
                        <a:rPr lang="en-US" b="1" dirty="0"/>
                        <a:t>Screen #: </a:t>
                      </a:r>
                      <a:r>
                        <a:rPr lang="en-US" b="1" dirty="0">
                          <a:solidFill>
                            <a:srgbClr val="FF0000"/>
                          </a:solidFill>
                        </a:rPr>
                        <a:t>7/7</a:t>
                      </a:r>
                      <a:endParaRPr lang="en-GB" b="1" dirty="0">
                        <a:solidFill>
                          <a:srgbClr val="FF0000"/>
                        </a:solidFill>
                      </a:endParaRPr>
                    </a:p>
                  </a:txBody>
                  <a:tcPr anchor="ctr"/>
                </a:tc>
                <a:extLst>
                  <a:ext uri="{0D108BD9-81ED-4DB2-BD59-A6C34878D82A}">
                    <a16:rowId xmlns:a16="http://schemas.microsoft.com/office/drawing/2014/main" val="1464471429"/>
                  </a:ext>
                </a:extLst>
              </a:tr>
              <a:tr h="399792">
                <a:tc rowSpan="6" gridSpan="2">
                  <a:txBody>
                    <a:bodyPr/>
                    <a:lstStyle/>
                    <a:p>
                      <a:endParaRPr lang="en-GB"/>
                    </a:p>
                  </a:txBody>
                  <a:tcPr/>
                </a:tc>
                <a:tc rowSpan="6" hMerge="1">
                  <a:txBody>
                    <a:bodyPr/>
                    <a:lstStyle/>
                    <a:p>
                      <a:endParaRPr lang="en-GB"/>
                    </a:p>
                  </a:txBody>
                  <a:tcPr/>
                </a:tc>
                <a:tc>
                  <a:txBody>
                    <a:bodyPr/>
                    <a:lstStyle/>
                    <a:p>
                      <a:r>
                        <a:rPr lang="en-US" b="1"/>
                        <a:t>Graphic Info</a:t>
                      </a:r>
                      <a:endParaRPr lang="en-GB" b="1"/>
                    </a:p>
                  </a:txBody>
                  <a:tcPr anchor="ctr"/>
                </a:tc>
                <a:extLst>
                  <a:ext uri="{0D108BD9-81ED-4DB2-BD59-A6C34878D82A}">
                    <a16:rowId xmlns:a16="http://schemas.microsoft.com/office/drawing/2014/main" val="817544067"/>
                  </a:ext>
                </a:extLst>
              </a:tr>
              <a:tr h="1311136">
                <a:tc gridSpan="2" vMerge="1">
                  <a:txBody>
                    <a:bodyPr/>
                    <a:lstStyle/>
                    <a:p>
                      <a:endParaRPr lang="en-GB"/>
                    </a:p>
                  </a:txBody>
                  <a:tcPr/>
                </a:tc>
                <a:tc hMerge="1" vMerge="1">
                  <a:txBody>
                    <a:bodyPr/>
                    <a:lstStyle/>
                    <a:p>
                      <a:endParaRPr lang="en-GB"/>
                    </a:p>
                  </a:txBody>
                  <a:tcPr/>
                </a:tc>
                <a:tc>
                  <a:txBody>
                    <a:bodyPr/>
                    <a:lstStyle/>
                    <a:p>
                      <a:r>
                        <a:rPr lang="en-US"/>
                        <a:t>Texts fade at the beginning of the slide</a:t>
                      </a:r>
                      <a:endParaRPr lang="en-GB"/>
                    </a:p>
                  </a:txBody>
                  <a:tcPr/>
                </a:tc>
                <a:extLst>
                  <a:ext uri="{0D108BD9-81ED-4DB2-BD59-A6C34878D82A}">
                    <a16:rowId xmlns:a16="http://schemas.microsoft.com/office/drawing/2014/main" val="3022382654"/>
                  </a:ext>
                </a:extLst>
              </a:tr>
              <a:tr h="394389">
                <a:tc gridSpan="2" vMerge="1">
                  <a:txBody>
                    <a:bodyPr/>
                    <a:lstStyle/>
                    <a:p>
                      <a:endParaRPr lang="en-GB"/>
                    </a:p>
                  </a:txBody>
                  <a:tcPr/>
                </a:tc>
                <a:tc hMerge="1" vMerge="1">
                  <a:txBody>
                    <a:bodyPr/>
                    <a:lstStyle/>
                    <a:p>
                      <a:endParaRPr lang="en-GB"/>
                    </a:p>
                  </a:txBody>
                  <a:tcPr/>
                </a:tc>
                <a:tc>
                  <a:txBody>
                    <a:bodyPr/>
                    <a:lstStyle/>
                    <a:p>
                      <a:pPr algn="l"/>
                      <a:r>
                        <a:rPr lang="en-US" b="1"/>
                        <a:t>Navigation</a:t>
                      </a:r>
                      <a:endParaRPr lang="en-GB" b="1"/>
                    </a:p>
                  </a:txBody>
                  <a:tcPr anchor="ctr"/>
                </a:tc>
                <a:extLst>
                  <a:ext uri="{0D108BD9-81ED-4DB2-BD59-A6C34878D82A}">
                    <a16:rowId xmlns:a16="http://schemas.microsoft.com/office/drawing/2014/main" val="1693032559"/>
                  </a:ext>
                </a:extLst>
              </a:tr>
              <a:tr h="1165927">
                <a:tc gridSpan="2" vMerge="1">
                  <a:txBody>
                    <a:bodyPr/>
                    <a:lstStyle/>
                    <a:p>
                      <a:endParaRPr lang="en-GB"/>
                    </a:p>
                  </a:txBody>
                  <a:tcPr/>
                </a:tc>
                <a:tc hMerge="1" vMerge="1">
                  <a:txBody>
                    <a:bodyPr/>
                    <a:lstStyle/>
                    <a:p>
                      <a:endParaRPr lang="en-GB"/>
                    </a:p>
                  </a:txBody>
                  <a:tcPr/>
                </a:tc>
                <a:tc>
                  <a:txBody>
                    <a:bodyPr/>
                    <a:lstStyle/>
                    <a:p>
                      <a:r>
                        <a:rPr lang="en-US"/>
                        <a:t>NEXT =  END OF VIDEO LECTURE</a:t>
                      </a:r>
                      <a:endParaRPr lang="en-GB"/>
                    </a:p>
                  </a:txBody>
                  <a:tcPr/>
                </a:tc>
                <a:extLst>
                  <a:ext uri="{0D108BD9-81ED-4DB2-BD59-A6C34878D82A}">
                    <a16:rowId xmlns:a16="http://schemas.microsoft.com/office/drawing/2014/main" val="309146704"/>
                  </a:ext>
                </a:extLst>
              </a:tr>
              <a:tr h="394389">
                <a:tc gridSpan="2" vMerge="1">
                  <a:txBody>
                    <a:bodyPr/>
                    <a:lstStyle/>
                    <a:p>
                      <a:endParaRPr lang="en-GB"/>
                    </a:p>
                  </a:txBody>
                  <a:tcPr/>
                </a:tc>
                <a:tc hMerge="1" vMerge="1">
                  <a:txBody>
                    <a:bodyPr/>
                    <a:lstStyle/>
                    <a:p>
                      <a:endParaRPr lang="en-GB"/>
                    </a:p>
                  </a:txBody>
                  <a:tcPr/>
                </a:tc>
                <a:tc>
                  <a:txBody>
                    <a:bodyPr/>
                    <a:lstStyle/>
                    <a:p>
                      <a:r>
                        <a:rPr lang="en-US" b="1"/>
                        <a:t>Reviewer’s Comments</a:t>
                      </a:r>
                      <a:endParaRPr lang="en-GB" b="1"/>
                    </a:p>
                  </a:txBody>
                  <a:tcPr anchor="ctr"/>
                </a:tc>
                <a:extLst>
                  <a:ext uri="{0D108BD9-81ED-4DB2-BD59-A6C34878D82A}">
                    <a16:rowId xmlns:a16="http://schemas.microsoft.com/office/drawing/2014/main" val="3705867087"/>
                  </a:ext>
                </a:extLst>
              </a:tr>
              <a:tr h="1135884">
                <a:tc gridSpan="2" vMerge="1">
                  <a:txBody>
                    <a:bodyPr/>
                    <a:lstStyle/>
                    <a:p>
                      <a:endParaRPr lang="en-GB"/>
                    </a:p>
                  </a:txBody>
                  <a:tcPr/>
                </a:tc>
                <a:tc hMerge="1" vMerge="1">
                  <a:txBody>
                    <a:bodyPr/>
                    <a:lstStyle/>
                    <a:p>
                      <a:endParaRPr lang="en-GB"/>
                    </a:p>
                  </a:txBody>
                  <a:tcPr/>
                </a:tc>
                <a:tc>
                  <a:txBody>
                    <a:bodyPr/>
                    <a:lstStyle/>
                    <a:p>
                      <a:endParaRPr lang="en-GB"/>
                    </a:p>
                  </a:txBody>
                  <a:tcPr/>
                </a:tc>
                <a:extLst>
                  <a:ext uri="{0D108BD9-81ED-4DB2-BD59-A6C34878D82A}">
                    <a16:rowId xmlns:a16="http://schemas.microsoft.com/office/drawing/2014/main" val="1781018661"/>
                  </a:ext>
                </a:extLst>
              </a:tr>
              <a:tr h="1381470">
                <a:tc gridSpan="3">
                  <a:txBody>
                    <a:bodyPr/>
                    <a:lstStyle/>
                    <a:p>
                      <a:r>
                        <a:rPr lang="en-US" b="1" dirty="0"/>
                        <a:t>Audio:</a:t>
                      </a:r>
                    </a:p>
                    <a:p>
                      <a:r>
                        <a:rPr lang="en-US" b="0" dirty="0"/>
                        <a:t>And…, that’s the end of our lesson today. See you next time!</a:t>
                      </a:r>
                    </a:p>
                    <a:p>
                      <a:endParaRPr lang="en-US" b="1"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5413125"/>
                  </a:ext>
                </a:extLst>
              </a:tr>
            </a:tbl>
          </a:graphicData>
        </a:graphic>
      </p:graphicFrame>
      <p:pic>
        <p:nvPicPr>
          <p:cNvPr id="3" name="Picture 2" descr="A picture containing text&#10;&#10;Description automatically generated">
            <a:extLst>
              <a:ext uri="{FF2B5EF4-FFF2-40B4-BE49-F238E27FC236}">
                <a16:creationId xmlns:a16="http://schemas.microsoft.com/office/drawing/2014/main" id="{EC467AF3-50EA-460E-93B0-93DEBBAAF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96" y="774626"/>
            <a:ext cx="7772400" cy="4379976"/>
          </a:xfrm>
          <a:prstGeom prst="rect">
            <a:avLst/>
          </a:prstGeom>
        </p:spPr>
      </p:pic>
    </p:spTree>
    <p:extLst>
      <p:ext uri="{BB962C8B-B14F-4D97-AF65-F5344CB8AC3E}">
        <p14:creationId xmlns:p14="http://schemas.microsoft.com/office/powerpoint/2010/main" val="298421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650</Words>
  <Application>Microsoft Macintosh PowerPoint</Application>
  <PresentationFormat>Widescreen</PresentationFormat>
  <Paragraphs>78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PHAN CANH DANG VIEN</dc:creator>
  <cp:lastModifiedBy>VO TRAN KHOI NGUYEN</cp:lastModifiedBy>
  <cp:revision>5</cp:revision>
  <dcterms:created xsi:type="dcterms:W3CDTF">2021-12-28T18:34:22Z</dcterms:created>
  <dcterms:modified xsi:type="dcterms:W3CDTF">2022-12-19T14:24:34Z</dcterms:modified>
</cp:coreProperties>
</file>