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1"/>
  </p:notesMasterIdLst>
  <p:sldIdLst>
    <p:sldId id="278" r:id="rId2"/>
    <p:sldId id="279" r:id="rId3"/>
    <p:sldId id="291" r:id="rId4"/>
    <p:sldId id="282" r:id="rId5"/>
    <p:sldId id="292" r:id="rId6"/>
    <p:sldId id="294" r:id="rId7"/>
    <p:sldId id="280" r:id="rId8"/>
    <p:sldId id="281" r:id="rId9"/>
    <p:sldId id="293" r:id="rId10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D4D593"/>
    <a:srgbClr val="DF8C8C"/>
    <a:srgbClr val="FDFBF6"/>
    <a:srgbClr val="AAC4E9"/>
    <a:srgbClr val="F5CDCE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82" d="100"/>
          <a:sy n="82" d="100"/>
        </p:scale>
        <p:origin x="720" y="7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7846" y="1677644"/>
            <a:ext cx="6811346" cy="2185230"/>
          </a:xfrm>
        </p:spPr>
        <p:txBody>
          <a:bodyPr/>
          <a:lstStyle/>
          <a:p>
            <a:r>
              <a:rPr lang="en-US" sz="2800" dirty="0"/>
              <a:t>THE FUTURE PERFECT</a:t>
            </a:r>
            <a:br>
              <a:rPr lang="en-US" sz="2800" dirty="0"/>
            </a:br>
            <a:r>
              <a:rPr lang="en-US" sz="2800" dirty="0"/>
              <a:t>&amp;</a:t>
            </a:r>
            <a:br>
              <a:rPr lang="en-US" sz="2800" dirty="0"/>
            </a:br>
            <a:r>
              <a:rPr lang="en-US" sz="2800" dirty="0"/>
              <a:t>DOUBLE COMPARATIVE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0335" y="924441"/>
            <a:ext cx="3883215" cy="624441"/>
          </a:xfrm>
        </p:spPr>
        <p:txBody>
          <a:bodyPr/>
          <a:lstStyle/>
          <a:p>
            <a:r>
              <a:rPr lang="en-US" sz="3600" dirty="0">
                <a:solidFill>
                  <a:srgbClr val="D4D593"/>
                </a:solidFill>
              </a:rPr>
              <a:t>UNIT 6 - Grammar ​</a:t>
            </a: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33" y="558686"/>
            <a:ext cx="8204222" cy="813256"/>
          </a:xfrm>
        </p:spPr>
        <p:txBody>
          <a:bodyPr/>
          <a:lstStyle/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A. THE FUTURE PERFECT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778" y="1987423"/>
            <a:ext cx="7327143" cy="1441578"/>
          </a:xfrm>
        </p:spPr>
        <p:txBody>
          <a:bodyPr/>
          <a:lstStyle/>
          <a:p>
            <a:r>
              <a:rPr lang="en-US" dirty="0"/>
              <a:t>The future perfect is used to say that something will be finished or completed by a certain time in the future.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3458296-E615-7371-882B-EEC75B1E7EE0}"/>
              </a:ext>
            </a:extLst>
          </p:cNvPr>
          <p:cNvSpPr txBox="1">
            <a:spLocks/>
          </p:cNvSpPr>
          <p:nvPr/>
        </p:nvSpPr>
        <p:spPr>
          <a:xfrm>
            <a:off x="865133" y="1308014"/>
            <a:ext cx="3822192" cy="59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F8C8C"/>
                </a:solidFill>
              </a:rPr>
              <a:t>1. USAGE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0F8C8C-F62A-D584-9808-A74860C27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33" y="3681459"/>
            <a:ext cx="4595494" cy="85950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54DF08-0097-D258-11F7-D00C0C63E308}"/>
              </a:ext>
            </a:extLst>
          </p:cNvPr>
          <p:cNvSpPr txBox="1">
            <a:spLocks/>
          </p:cNvSpPr>
          <p:nvPr/>
        </p:nvSpPr>
        <p:spPr>
          <a:xfrm>
            <a:off x="653886" y="4958673"/>
            <a:ext cx="5879592" cy="591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B050"/>
                </a:solidFill>
              </a:rPr>
              <a:t>I will have finished my book (1) by Saturday (2).</a:t>
            </a:r>
          </a:p>
        </p:txBody>
      </p:sp>
      <p:pic>
        <p:nvPicPr>
          <p:cNvPr id="1026" name="Picture 2" descr="People always read books; the habit has only increased post pandemic' |  Books and Literature News,The Indian Express">
            <a:extLst>
              <a:ext uri="{FF2B5EF4-FFF2-40B4-BE49-F238E27FC236}">
                <a16:creationId xmlns:a16="http://schemas.microsoft.com/office/drawing/2014/main" id="{20C79E18-BA92-AEC1-5698-2B680B6A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13234"/>
            <a:ext cx="2756817" cy="15323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101">
            <a:extLst>
              <a:ext uri="{FF2B5EF4-FFF2-40B4-BE49-F238E27FC236}">
                <a16:creationId xmlns:a16="http://schemas.microsoft.com/office/drawing/2014/main" id="{51BDF1B8-4D26-9C08-3102-6224AA6A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C63C25-FE2A-0C11-2CEA-A80AA78FC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1922120"/>
            <a:ext cx="3328416" cy="3557016"/>
          </a:xfrm>
        </p:spPr>
        <p:txBody>
          <a:bodyPr/>
          <a:lstStyle/>
          <a:p>
            <a:r>
              <a:rPr lang="en-US" dirty="0">
                <a:solidFill>
                  <a:srgbClr val="D4D593"/>
                </a:solidFill>
              </a:rPr>
              <a:t>POSITIVE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D6749A-51D8-599C-7C31-9922CF228D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205" y="3248387"/>
            <a:ext cx="3073317" cy="2206752"/>
          </a:xfrm>
        </p:spPr>
        <p:txBody>
          <a:bodyPr/>
          <a:lstStyle/>
          <a:p>
            <a:r>
              <a:rPr lang="en-US" sz="2000" dirty="0"/>
              <a:t>S + will have + V3/ed.</a:t>
            </a:r>
          </a:p>
          <a:p>
            <a:pPr marL="0" indent="0">
              <a:buNone/>
            </a:pPr>
            <a:r>
              <a:rPr lang="en-US" b="0" dirty="0" err="1">
                <a:solidFill>
                  <a:srgbClr val="333333"/>
                </a:solidFill>
                <a:effectLst/>
                <a:latin typeface="Perpetua" panose="02020502060401020303" pitchFamily="18" charset="0"/>
              </a:rPr>
              <a:t>E.g</a:t>
            </a:r>
            <a:r>
              <a:rPr lang="en-US" b="0" dirty="0">
                <a:solidFill>
                  <a:srgbClr val="333333"/>
                </a:solidFill>
                <a:effectLst/>
                <a:latin typeface="Perpetua" panose="02020502060401020303" pitchFamily="18" charset="0"/>
              </a:rPr>
              <a:t> They</a:t>
            </a:r>
            <a:r>
              <a:rPr lang="en-US" b="1" dirty="0">
                <a:solidFill>
                  <a:srgbClr val="333333"/>
                </a:solidFill>
                <a:effectLst/>
                <a:latin typeface="Perpetua" panose="02020502060401020303" pitchFamily="18" charset="0"/>
              </a:rPr>
              <a:t>'ll have developed</a:t>
            </a:r>
            <a:r>
              <a:rPr lang="en-US" b="0" dirty="0">
                <a:solidFill>
                  <a:srgbClr val="333333"/>
                </a:solidFill>
                <a:effectLst/>
                <a:latin typeface="Perpetua" panose="02020502060401020303" pitchFamily="18" charset="0"/>
              </a:rPr>
              <a:t> a new idea at the company.</a:t>
            </a:r>
            <a:endParaRPr lang="en-US" dirty="0">
              <a:latin typeface="Perpetua" panose="020205020604010203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53AB0-02A6-E89E-7E23-593DBF52F4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1894121"/>
            <a:ext cx="3328416" cy="3557016"/>
          </a:xfrm>
        </p:spPr>
        <p:txBody>
          <a:bodyPr/>
          <a:lstStyle/>
          <a:p>
            <a:r>
              <a:rPr lang="en-US" dirty="0">
                <a:solidFill>
                  <a:srgbClr val="D4D593"/>
                </a:solidFill>
              </a:rPr>
              <a:t>NEGATIVE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F56CE2-ADEB-1E22-50FB-9F2AB37864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85133" y="3279047"/>
            <a:ext cx="3447287" cy="2206752"/>
          </a:xfrm>
        </p:spPr>
        <p:txBody>
          <a:bodyPr/>
          <a:lstStyle/>
          <a:p>
            <a:r>
              <a:rPr lang="en-US" sz="2000" dirty="0"/>
              <a:t>S + will not have + V3/ed.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333333"/>
                </a:solidFill>
                <a:latin typeface="Perpetua" panose="02020502060401020303" pitchFamily="18" charset="0"/>
              </a:rPr>
              <a:t>E.g</a:t>
            </a:r>
            <a:r>
              <a:rPr lang="en-US" b="1" dirty="0">
                <a:solidFill>
                  <a:srgbClr val="333333"/>
                </a:solidFill>
                <a:latin typeface="Perpetua" panose="02020502060401020303" pitchFamily="18" charset="0"/>
              </a:rPr>
              <a:t> I’ll not have travelled the world with friends.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45CA7-A767-9133-8871-800B16D5D7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1894121"/>
            <a:ext cx="3328416" cy="3557016"/>
          </a:xfrm>
        </p:spPr>
        <p:txBody>
          <a:bodyPr/>
          <a:lstStyle/>
          <a:p>
            <a:r>
              <a:rPr lang="en-US" dirty="0">
                <a:solidFill>
                  <a:srgbClr val="D4D593"/>
                </a:solidFill>
              </a:rPr>
              <a:t>INTERROGATIVE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63C991-877C-CD1D-A03D-547E04121F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43783" y="3279047"/>
            <a:ext cx="3144012" cy="2206752"/>
          </a:xfrm>
        </p:spPr>
        <p:txBody>
          <a:bodyPr/>
          <a:lstStyle/>
          <a:p>
            <a:r>
              <a:rPr lang="en-US" sz="2000" dirty="0"/>
              <a:t>Will + S + have + V3/ed?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333333"/>
                </a:solidFill>
                <a:latin typeface="Perpetua" panose="02020502060401020303" pitchFamily="18" charset="0"/>
              </a:rPr>
              <a:t>E.g</a:t>
            </a:r>
            <a:r>
              <a:rPr lang="en-US" b="1" dirty="0">
                <a:solidFill>
                  <a:srgbClr val="333333"/>
                </a:solidFill>
                <a:latin typeface="Perpetua" panose="02020502060401020303" pitchFamily="18" charset="0"/>
              </a:rPr>
              <a:t> Will you have been there by this weekend?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88955C5-9179-58F9-DC1F-6F3288691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187732"/>
            <a:ext cx="8204222" cy="813256"/>
          </a:xfrm>
        </p:spPr>
        <p:txBody>
          <a:bodyPr/>
          <a:lstStyle/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A. THE FUTURE PERFECT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421E965-5BF0-23FC-ABC3-0B5370ECEFEF}"/>
              </a:ext>
            </a:extLst>
          </p:cNvPr>
          <p:cNvSpPr txBox="1">
            <a:spLocks/>
          </p:cNvSpPr>
          <p:nvPr/>
        </p:nvSpPr>
        <p:spPr>
          <a:xfrm>
            <a:off x="713232" y="1061358"/>
            <a:ext cx="3822192" cy="59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F8C8C"/>
                </a:solidFill>
              </a:rPr>
              <a:t>2. FORM</a:t>
            </a:r>
          </a:p>
        </p:txBody>
      </p:sp>
    </p:spTree>
    <p:extLst>
      <p:ext uri="{BB962C8B-B14F-4D97-AF65-F5344CB8AC3E}">
        <p14:creationId xmlns:p14="http://schemas.microsoft.com/office/powerpoint/2010/main" val="24990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36A362-8F8D-B823-FC32-0CF1FA1DD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294" y="265113"/>
            <a:ext cx="8204222" cy="813256"/>
          </a:xfrm>
        </p:spPr>
        <p:txBody>
          <a:bodyPr/>
          <a:lstStyle/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A. THE FUTURE PERFECT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58898F9-2B28-7057-F2C4-F751359E7BD7}"/>
              </a:ext>
            </a:extLst>
          </p:cNvPr>
          <p:cNvSpPr txBox="1">
            <a:spLocks/>
          </p:cNvSpPr>
          <p:nvPr/>
        </p:nvSpPr>
        <p:spPr>
          <a:xfrm>
            <a:off x="2741146" y="825760"/>
            <a:ext cx="3822192" cy="59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F8C8C"/>
                </a:solidFill>
              </a:rPr>
              <a:t>3. TIME EXPRESSION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93638A-D41B-A64B-CFA9-30B18557D67E}"/>
              </a:ext>
            </a:extLst>
          </p:cNvPr>
          <p:cNvSpPr txBox="1">
            <a:spLocks/>
          </p:cNvSpPr>
          <p:nvPr/>
        </p:nvSpPr>
        <p:spPr>
          <a:xfrm>
            <a:off x="3903461" y="1969941"/>
            <a:ext cx="5879592" cy="27005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BD47C3-8F69-4E7D-46CB-FF3DB2797DAD}"/>
              </a:ext>
            </a:extLst>
          </p:cNvPr>
          <p:cNvSpPr txBox="1"/>
          <p:nvPr/>
        </p:nvSpPr>
        <p:spPr>
          <a:xfrm>
            <a:off x="2771751" y="1507980"/>
            <a:ext cx="789369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/>
              <a:t>Time markers can be used with the future perfect simple and connect (or relate to) two different times in the future.</a:t>
            </a:r>
          </a:p>
          <a:p>
            <a:endParaRPr lang="en-US" sz="1700" dirty="0"/>
          </a:p>
          <a:p>
            <a:r>
              <a:rPr lang="en-US" sz="1700" dirty="0">
                <a:highlight>
                  <a:srgbClr val="FFFF00"/>
                </a:highlight>
              </a:rPr>
              <a:t>1) for</a:t>
            </a:r>
          </a:p>
          <a:p>
            <a:r>
              <a:rPr lang="en-US" sz="1700" dirty="0"/>
              <a:t>This connects a period of time in the future to a later time in the future.</a:t>
            </a:r>
          </a:p>
          <a:p>
            <a:r>
              <a:rPr lang="en-US" sz="1700" b="1" dirty="0" err="1"/>
              <a:t>E.g</a:t>
            </a:r>
            <a:r>
              <a:rPr lang="en-US" sz="1700" b="1" dirty="0"/>
              <a:t> </a:t>
            </a:r>
            <a:r>
              <a:rPr lang="en-US" sz="1700" dirty="0"/>
              <a:t>I'll have worked at this company </a:t>
            </a:r>
            <a:r>
              <a:rPr lang="en-US" sz="1700" dirty="0">
                <a:solidFill>
                  <a:srgbClr val="C00000"/>
                </a:solidFill>
              </a:rPr>
              <a:t>for six years </a:t>
            </a:r>
            <a:r>
              <a:rPr lang="en-US" sz="1700" dirty="0"/>
              <a:t>(at Christmas).</a:t>
            </a:r>
          </a:p>
          <a:p>
            <a:endParaRPr lang="en-US" sz="1700" dirty="0"/>
          </a:p>
          <a:p>
            <a:r>
              <a:rPr lang="en-US" sz="1700" dirty="0">
                <a:highlight>
                  <a:srgbClr val="FFFF00"/>
                </a:highlight>
              </a:rPr>
              <a:t>2) by / by the time / when</a:t>
            </a:r>
          </a:p>
          <a:p>
            <a:r>
              <a:rPr lang="en-US" sz="1700" dirty="0"/>
              <a:t>This is used when something happened before (not later than) a specific time in the future.</a:t>
            </a:r>
          </a:p>
          <a:p>
            <a:r>
              <a:rPr lang="en-US" sz="1700" b="1" dirty="0" err="1"/>
              <a:t>E.g</a:t>
            </a:r>
            <a:endParaRPr lang="en-US" sz="1700" b="1" dirty="0"/>
          </a:p>
          <a:p>
            <a:r>
              <a:rPr lang="en-US" sz="1700" dirty="0">
                <a:solidFill>
                  <a:srgbClr val="C00000"/>
                </a:solidFill>
              </a:rPr>
              <a:t>By 4 o'clock</a:t>
            </a:r>
            <a:r>
              <a:rPr lang="en-US" sz="1700" dirty="0"/>
              <a:t>, he'll have finished all his emails.</a:t>
            </a:r>
          </a:p>
          <a:p>
            <a:r>
              <a:rPr lang="en-US" sz="1700" dirty="0">
                <a:solidFill>
                  <a:srgbClr val="C00000"/>
                </a:solidFill>
              </a:rPr>
              <a:t>By the time he leaves today</a:t>
            </a:r>
            <a:r>
              <a:rPr lang="en-US" sz="1700" dirty="0"/>
              <a:t>, he'll have finished all his emails.</a:t>
            </a:r>
          </a:p>
          <a:p>
            <a:r>
              <a:rPr lang="en-US" sz="1700" dirty="0"/>
              <a:t>I'll have already worked at this company for two years, </a:t>
            </a:r>
            <a:r>
              <a:rPr lang="en-US" sz="1700" dirty="0">
                <a:solidFill>
                  <a:srgbClr val="C00000"/>
                </a:solidFill>
              </a:rPr>
              <a:t>when I get married</a:t>
            </a:r>
            <a:r>
              <a:rPr lang="en-US" sz="1700" dirty="0"/>
              <a:t>.</a:t>
            </a:r>
          </a:p>
          <a:p>
            <a:endParaRPr lang="en-US" sz="1700" dirty="0"/>
          </a:p>
          <a:p>
            <a:r>
              <a:rPr lang="en-US" sz="1700" dirty="0">
                <a:highlight>
                  <a:srgbClr val="FFFF00"/>
                </a:highlight>
              </a:rPr>
              <a:t>3) before</a:t>
            </a:r>
          </a:p>
          <a:p>
            <a:r>
              <a:rPr lang="en-US" sz="1700" dirty="0"/>
              <a:t>This can be used to emphasis the sequence of events in the future.</a:t>
            </a:r>
          </a:p>
          <a:p>
            <a:r>
              <a:rPr lang="en-US" sz="1700" dirty="0"/>
              <a:t> </a:t>
            </a:r>
            <a:r>
              <a:rPr lang="en-US" sz="1700" b="1" dirty="0" err="1"/>
              <a:t>E.g</a:t>
            </a:r>
            <a:r>
              <a:rPr lang="en-US" sz="1700" b="1" dirty="0"/>
              <a:t>  </a:t>
            </a:r>
            <a:r>
              <a:rPr lang="en-US" sz="1700" dirty="0"/>
              <a:t>The film will have finished </a:t>
            </a:r>
            <a:r>
              <a:rPr lang="en-US" sz="1700" dirty="0">
                <a:solidFill>
                  <a:srgbClr val="C00000"/>
                </a:solidFill>
              </a:rPr>
              <a:t>before we have dinner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077" y="1836187"/>
            <a:ext cx="6781395" cy="3342304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The present perfect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C00000"/>
                </a:solidFill>
              </a:rPr>
              <a:t>the present simple </a:t>
            </a:r>
            <a:r>
              <a:rPr lang="en-US" sz="2400" dirty="0"/>
              <a:t>is used instead of the future perfect to express the idea of completion after some conjunctions of time: when, as soon as, after, before.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Examples:</a:t>
            </a:r>
          </a:p>
          <a:p>
            <a:r>
              <a:rPr lang="en-US" sz="2400" dirty="0"/>
              <a:t>I’ll phone you </a:t>
            </a:r>
            <a:r>
              <a:rPr lang="en-US" sz="2400" dirty="0">
                <a:solidFill>
                  <a:srgbClr val="C00000"/>
                </a:solidFill>
              </a:rPr>
              <a:t>when</a:t>
            </a:r>
            <a:r>
              <a:rPr lang="en-US" sz="2400" dirty="0"/>
              <a:t> </a:t>
            </a:r>
            <a:r>
              <a:rPr lang="en-US" sz="2400" u="sng" dirty="0"/>
              <a:t>I have finished </a:t>
            </a:r>
            <a:r>
              <a:rPr lang="en-US" sz="2400" dirty="0"/>
              <a:t>my homework.</a:t>
            </a:r>
          </a:p>
          <a:p>
            <a:r>
              <a:rPr lang="en-US" sz="2400" dirty="0">
                <a:solidFill>
                  <a:schemeClr val="tx1"/>
                </a:solidFill>
              </a:rPr>
              <a:t>OR</a:t>
            </a:r>
          </a:p>
          <a:p>
            <a:r>
              <a:rPr lang="en-US" sz="2400" dirty="0"/>
              <a:t>I’ll phone you </a:t>
            </a:r>
            <a:r>
              <a:rPr lang="en-US" sz="2400" dirty="0">
                <a:solidFill>
                  <a:srgbClr val="C00000"/>
                </a:solidFill>
              </a:rPr>
              <a:t>when</a:t>
            </a:r>
            <a:r>
              <a:rPr lang="en-US" sz="2400" dirty="0"/>
              <a:t> </a:t>
            </a:r>
            <a:r>
              <a:rPr lang="en-US" sz="2400" u="sng" dirty="0"/>
              <a:t>I finish </a:t>
            </a:r>
            <a:r>
              <a:rPr lang="en-US" sz="2400" dirty="0"/>
              <a:t>my homework.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E949E5-AEA6-1C75-DF21-1ACFE2CD4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077" y="457200"/>
            <a:ext cx="8204222" cy="813256"/>
          </a:xfrm>
        </p:spPr>
        <p:txBody>
          <a:bodyPr/>
          <a:lstStyle/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A. THE FUTURE PERFECT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FCF3A19-710A-9B50-FBBF-DA4DC41FD455}"/>
              </a:ext>
            </a:extLst>
          </p:cNvPr>
          <p:cNvSpPr txBox="1">
            <a:spLocks/>
          </p:cNvSpPr>
          <p:nvPr/>
        </p:nvSpPr>
        <p:spPr>
          <a:xfrm>
            <a:off x="753166" y="1116050"/>
            <a:ext cx="3822192" cy="59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F8C8C"/>
                </a:solidFill>
              </a:rPr>
              <a:t>4. NOTE</a:t>
            </a:r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32" y="754288"/>
            <a:ext cx="8316189" cy="813256"/>
          </a:xfrm>
        </p:spPr>
        <p:txBody>
          <a:bodyPr/>
          <a:lstStyle/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B. Double comparative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132" y="2425962"/>
            <a:ext cx="7327143" cy="1800806"/>
          </a:xfrm>
        </p:spPr>
        <p:txBody>
          <a:bodyPr/>
          <a:lstStyle/>
          <a:p>
            <a:r>
              <a:rPr lang="en-US" dirty="0"/>
              <a:t> Double comparative is used to describe a cause-and-effect process. The first half expresses a cause, and the second half expresses an effect.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3458296-E615-7371-882B-EEC75B1E7EE0}"/>
              </a:ext>
            </a:extLst>
          </p:cNvPr>
          <p:cNvSpPr txBox="1">
            <a:spLocks/>
          </p:cNvSpPr>
          <p:nvPr/>
        </p:nvSpPr>
        <p:spPr>
          <a:xfrm>
            <a:off x="865133" y="1699900"/>
            <a:ext cx="3822192" cy="59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F8C8C"/>
                </a:solidFill>
              </a:rPr>
              <a:t>1. USAGE</a:t>
            </a:r>
          </a:p>
        </p:txBody>
      </p:sp>
    </p:spTree>
    <p:extLst>
      <p:ext uri="{BB962C8B-B14F-4D97-AF65-F5344CB8AC3E}">
        <p14:creationId xmlns:p14="http://schemas.microsoft.com/office/powerpoint/2010/main" val="129723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1DC8-8ECB-8243-9761-5B51BF067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291" y="251638"/>
            <a:ext cx="8316189" cy="813256"/>
          </a:xfrm>
        </p:spPr>
        <p:txBody>
          <a:bodyPr/>
          <a:lstStyle/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B. Double comparative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45154-7AA0-4F15-5466-C186DB280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40"/>
          <a:stretch/>
        </p:blipFill>
        <p:spPr>
          <a:xfrm>
            <a:off x="3776282" y="1670279"/>
            <a:ext cx="6400800" cy="776812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35B0B8C-0E03-3668-F1CC-1B758834A1C3}"/>
              </a:ext>
            </a:extLst>
          </p:cNvPr>
          <p:cNvSpPr txBox="1">
            <a:spLocks/>
          </p:cNvSpPr>
          <p:nvPr/>
        </p:nvSpPr>
        <p:spPr>
          <a:xfrm>
            <a:off x="3776282" y="857023"/>
            <a:ext cx="3822192" cy="59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F8C8C"/>
                </a:solidFill>
              </a:rPr>
              <a:t>2. FORM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0E8906D-4EDB-E753-54FE-445469FC085C}"/>
              </a:ext>
            </a:extLst>
          </p:cNvPr>
          <p:cNvSpPr txBox="1">
            <a:spLocks/>
          </p:cNvSpPr>
          <p:nvPr/>
        </p:nvSpPr>
        <p:spPr>
          <a:xfrm>
            <a:off x="3776282" y="2611769"/>
            <a:ext cx="8316189" cy="8132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>
                <a:latin typeface="Sabon Next LT" panose="02000500000000000000" pitchFamily="2" charset="0"/>
                <a:cs typeface="Sabon Next LT" panose="02000500000000000000" pitchFamily="2" charset="0"/>
              </a:rPr>
              <a:t>E.g</a:t>
            </a:r>
            <a:r>
              <a:rPr lang="en-US" dirty="0"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The better </a:t>
            </a:r>
            <a:r>
              <a:rPr lang="en-US" dirty="0">
                <a:latin typeface="Sabon Next LT" panose="02000500000000000000" pitchFamily="2" charset="0"/>
                <a:cs typeface="Sabon Next LT" panose="02000500000000000000" pitchFamily="2" charset="0"/>
              </a:rPr>
              <a:t>your education is, </a:t>
            </a:r>
            <a:r>
              <a:rPr lang="en-US" dirty="0">
                <a:solidFill>
                  <a:srgbClr val="C00000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the greater </a:t>
            </a:r>
            <a:r>
              <a:rPr lang="en-US" dirty="0">
                <a:latin typeface="Sabon Next LT" panose="02000500000000000000" pitchFamily="2" charset="0"/>
                <a:cs typeface="Sabon Next LT" panose="02000500000000000000" pitchFamily="2" charset="0"/>
              </a:rPr>
              <a:t>your opportunities are.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895FCA-E6D5-B392-45FB-8A3FFC6E2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5" r="1673"/>
          <a:stretch/>
        </p:blipFill>
        <p:spPr>
          <a:xfrm>
            <a:off x="3776282" y="3589702"/>
            <a:ext cx="6400800" cy="82554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F8C9B4-ACAD-43B2-6E90-2ACCC5B9BF1F}"/>
              </a:ext>
            </a:extLst>
          </p:cNvPr>
          <p:cNvSpPr txBox="1">
            <a:spLocks/>
          </p:cNvSpPr>
          <p:nvPr/>
        </p:nvSpPr>
        <p:spPr>
          <a:xfrm>
            <a:off x="3761291" y="4492018"/>
            <a:ext cx="7184077" cy="813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latin typeface="Sabon Next LT" panose="02000500000000000000" pitchFamily="2" charset="0"/>
                <a:cs typeface="Sabon Next LT" panose="02000500000000000000" pitchFamily="2" charset="0"/>
              </a:rPr>
              <a:t>E.g</a:t>
            </a:r>
            <a:r>
              <a:rPr lang="en-US" sz="2400" dirty="0"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The more </a:t>
            </a:r>
            <a:r>
              <a:rPr lang="en-US" sz="2400" dirty="0">
                <a:latin typeface="Sabon Next LT" panose="02000500000000000000" pitchFamily="2" charset="0"/>
                <a:cs typeface="Sabon Next LT" panose="02000500000000000000" pitchFamily="2" charset="0"/>
              </a:rPr>
              <a:t>you give me,  </a:t>
            </a:r>
            <a:r>
              <a:rPr lang="en-US" sz="2400" dirty="0">
                <a:solidFill>
                  <a:srgbClr val="C00000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the more </a:t>
            </a:r>
            <a:r>
              <a:rPr lang="en-US" sz="2400" dirty="0">
                <a:solidFill>
                  <a:srgbClr val="202C8F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you receive</a:t>
            </a:r>
            <a:r>
              <a:rPr lang="en-US" sz="2400" dirty="0">
                <a:latin typeface="Sabon Next LT" panose="02000500000000000000" pitchFamily="2" charset="0"/>
                <a:cs typeface="Sabon Next LT" panose="02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368095C-3DA3-21EF-3C7B-79122D984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915" y="347660"/>
            <a:ext cx="8316189" cy="813256"/>
          </a:xfrm>
        </p:spPr>
        <p:txBody>
          <a:bodyPr/>
          <a:lstStyle/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B. Double comparative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AB304B9-0859-53D9-8F52-5EAAD51EB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803" y="1918013"/>
            <a:ext cx="6400800" cy="1190650"/>
          </a:xfrm>
        </p:spPr>
        <p:txBody>
          <a:bodyPr/>
          <a:lstStyle/>
          <a:p>
            <a:pPr algn="l"/>
            <a:r>
              <a:rPr lang="en-US" dirty="0"/>
              <a:t>These structures can be mixed up.  For example, you can start with a clause and end with a comparative form, or reserve the order.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3D9BEAC-B7D9-2DE3-C26E-781B4A8C3F88}"/>
              </a:ext>
            </a:extLst>
          </p:cNvPr>
          <p:cNvSpPr txBox="1">
            <a:spLocks/>
          </p:cNvSpPr>
          <p:nvPr/>
        </p:nvSpPr>
        <p:spPr>
          <a:xfrm>
            <a:off x="753166" y="1116050"/>
            <a:ext cx="3822192" cy="59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F8C8C"/>
                </a:solidFill>
              </a:rPr>
              <a:t>3. NOTE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6E7CFE0A-B15E-D4C0-A4D1-C3C6C4989AD1}"/>
              </a:ext>
            </a:extLst>
          </p:cNvPr>
          <p:cNvSpPr txBox="1">
            <a:spLocks/>
          </p:cNvSpPr>
          <p:nvPr/>
        </p:nvSpPr>
        <p:spPr>
          <a:xfrm>
            <a:off x="3013786" y="3429000"/>
            <a:ext cx="6400800" cy="1190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err="1"/>
              <a:t>E.g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The less </a:t>
            </a:r>
            <a:r>
              <a:rPr lang="en-US" dirty="0"/>
              <a:t>Tim thinks about the problem, </a:t>
            </a:r>
          </a:p>
          <a:p>
            <a:pPr algn="r"/>
            <a:r>
              <a:rPr lang="en-US" dirty="0">
                <a:solidFill>
                  <a:srgbClr val="C00000"/>
                </a:solidFill>
              </a:rPr>
              <a:t>the more relaxed</a:t>
            </a:r>
            <a:r>
              <a:rPr lang="en-US" dirty="0"/>
              <a:t> he feels.</a:t>
            </a:r>
          </a:p>
        </p:txBody>
      </p:sp>
      <p:pic>
        <p:nvPicPr>
          <p:cNvPr id="5122" name="Picture 2" descr="Relaxed boy. Portrait of a relaxed young teenage boy in the garden. |  CanStock">
            <a:extLst>
              <a:ext uri="{FF2B5EF4-FFF2-40B4-BE49-F238E27FC236}">
                <a16:creationId xmlns:a16="http://schemas.microsoft.com/office/drawing/2014/main" id="{D1D984B0-C311-E831-92C2-BB98419B2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8"/>
          <a:stretch/>
        </p:blipFill>
        <p:spPr bwMode="auto">
          <a:xfrm>
            <a:off x="5985586" y="4383895"/>
            <a:ext cx="3429000" cy="22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820" y="2350474"/>
            <a:ext cx="6792685" cy="2157051"/>
          </a:xfrm>
        </p:spPr>
        <p:txBody>
          <a:bodyPr/>
          <a:lstStyle/>
          <a:p>
            <a:r>
              <a:rPr lang="en-US" sz="7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{63298D34-9648-4122-8CED-3DD9DCE613D3}tf78438558_win32</Template>
  <TotalTime>86</TotalTime>
  <Words>499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Perpetua</vt:lpstr>
      <vt:lpstr>Sabon Next LT</vt:lpstr>
      <vt:lpstr>Office Theme</vt:lpstr>
      <vt:lpstr>THE FUTURE PERFECT &amp; DOUBLE COMPARATIVE </vt:lpstr>
      <vt:lpstr>A. THE FUTURE PERFECT</vt:lpstr>
      <vt:lpstr>A. THE FUTURE PERFECT</vt:lpstr>
      <vt:lpstr>A. THE FUTURE PERFECT</vt:lpstr>
      <vt:lpstr>A. THE FUTURE PERFECT</vt:lpstr>
      <vt:lpstr>B. Double comparative</vt:lpstr>
      <vt:lpstr>B. Double comparative</vt:lpstr>
      <vt:lpstr>B. Double comparative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 vowels to vowels </dc:title>
  <dc:subject/>
  <dc:creator>Tuyet Ngan Truong</dc:creator>
  <cp:lastModifiedBy>Tuyet Ngan Truong</cp:lastModifiedBy>
  <cp:revision>6</cp:revision>
  <dcterms:created xsi:type="dcterms:W3CDTF">2022-11-27T15:12:17Z</dcterms:created>
  <dcterms:modified xsi:type="dcterms:W3CDTF">2022-12-14T02:58:23Z</dcterms:modified>
</cp:coreProperties>
</file>