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9"/>
  </p:notesMasterIdLst>
  <p:sldIdLst>
    <p:sldId id="278" r:id="rId2"/>
    <p:sldId id="294" r:id="rId3"/>
    <p:sldId id="295" r:id="rId4"/>
    <p:sldId id="279" r:id="rId5"/>
    <p:sldId id="291" r:id="rId6"/>
    <p:sldId id="281" r:id="rId7"/>
    <p:sldId id="293" r:id="rId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D4D593"/>
    <a:srgbClr val="DF8C8C"/>
    <a:srgbClr val="FDFBF6"/>
    <a:srgbClr val="AAC4E9"/>
    <a:srgbClr val="F5CDCE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82" d="100"/>
          <a:sy n="82" d="100"/>
        </p:scale>
        <p:origin x="720" y="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7846" y="1836265"/>
            <a:ext cx="6811346" cy="2735736"/>
          </a:xfrm>
        </p:spPr>
        <p:txBody>
          <a:bodyPr/>
          <a:lstStyle/>
          <a:p>
            <a:r>
              <a:rPr lang="en-US" sz="2800" dirty="0"/>
              <a:t>Conditionals type 3</a:t>
            </a:r>
            <a:br>
              <a:rPr lang="en-US" sz="2800" dirty="0"/>
            </a:br>
            <a:r>
              <a:rPr lang="en-US" sz="2800" dirty="0"/>
              <a:t>&amp;</a:t>
            </a:r>
            <a:br>
              <a:rPr lang="en-US" sz="2800" dirty="0"/>
            </a:br>
            <a:r>
              <a:rPr lang="en-US" sz="2800" dirty="0"/>
              <a:t>MIXED CONDITIONALS</a:t>
            </a:r>
            <a:br>
              <a:rPr lang="en-US" sz="2800" dirty="0"/>
            </a:br>
            <a:r>
              <a:rPr lang="en-US" sz="2800" dirty="0"/>
              <a:t>(TYPE 2 &amp; TYPE 3)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70" y="1041428"/>
            <a:ext cx="4224498" cy="624441"/>
          </a:xfrm>
        </p:spPr>
        <p:txBody>
          <a:bodyPr/>
          <a:lstStyle/>
          <a:p>
            <a:r>
              <a:rPr lang="en-US" sz="3600" dirty="0">
                <a:solidFill>
                  <a:srgbClr val="D4D593"/>
                </a:solidFill>
              </a:rPr>
              <a:t>UNIT 10 - Grammar ​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32" y="754288"/>
            <a:ext cx="8316189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a. Conditionals type 3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33" y="2227429"/>
            <a:ext cx="7327143" cy="1175654"/>
          </a:xfrm>
        </p:spPr>
        <p:txBody>
          <a:bodyPr/>
          <a:lstStyle/>
          <a:p>
            <a:r>
              <a:rPr lang="en-US" dirty="0"/>
              <a:t>Conditionals Type 3 are used to talk about </a:t>
            </a:r>
            <a:r>
              <a:rPr lang="en-US" b="1" dirty="0"/>
              <a:t>unreal or imaginary past activities or events</a:t>
            </a:r>
            <a:r>
              <a:rPr lang="en-US" dirty="0"/>
              <a:t>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3458296-E615-7371-882B-EEC75B1E7EE0}"/>
              </a:ext>
            </a:extLst>
          </p:cNvPr>
          <p:cNvSpPr txBox="1">
            <a:spLocks/>
          </p:cNvSpPr>
          <p:nvPr/>
        </p:nvSpPr>
        <p:spPr>
          <a:xfrm>
            <a:off x="865133" y="1633723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1. USAGE</a:t>
            </a:r>
          </a:p>
        </p:txBody>
      </p:sp>
      <p:pic>
        <p:nvPicPr>
          <p:cNvPr id="2050" name="Picture 2" descr="ENGLISH">
            <a:extLst>
              <a:ext uri="{FF2B5EF4-FFF2-40B4-BE49-F238E27FC236}">
                <a16:creationId xmlns:a16="http://schemas.microsoft.com/office/drawing/2014/main" id="{FC660218-2625-66CD-AFD2-CDF95933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/>
          <a:stretch/>
        </p:blipFill>
        <p:spPr bwMode="auto">
          <a:xfrm>
            <a:off x="2111051" y="3655876"/>
            <a:ext cx="5008206" cy="27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3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421E965-5BF0-23FC-ABC3-0B5370ECEFEF}"/>
              </a:ext>
            </a:extLst>
          </p:cNvPr>
          <p:cNvSpPr txBox="1">
            <a:spLocks/>
          </p:cNvSpPr>
          <p:nvPr/>
        </p:nvSpPr>
        <p:spPr>
          <a:xfrm>
            <a:off x="899843" y="1138148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2. FORM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234DAA4C-9F6E-C7D5-0AF0-1EEFCB2D4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58963"/>
              </p:ext>
            </p:extLst>
          </p:nvPr>
        </p:nvGraphicFramePr>
        <p:xfrm>
          <a:off x="1532813" y="1903445"/>
          <a:ext cx="9272038" cy="213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019">
                  <a:extLst>
                    <a:ext uri="{9D8B030D-6E8A-4147-A177-3AD203B41FA5}">
                      <a16:colId xmlns:a16="http://schemas.microsoft.com/office/drawing/2014/main" val="3572911659"/>
                    </a:ext>
                  </a:extLst>
                </a:gridCol>
                <a:gridCol w="4636019">
                  <a:extLst>
                    <a:ext uri="{9D8B030D-6E8A-4147-A177-3AD203B41FA5}">
                      <a16:colId xmlns:a16="http://schemas.microsoft.com/office/drawing/2014/main" val="1052412480"/>
                    </a:ext>
                  </a:extLst>
                </a:gridCol>
              </a:tblGrid>
              <a:tr h="7610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- CLAUSE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- CLAUSE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346701"/>
                  </a:ext>
                </a:extLst>
              </a:tr>
              <a:tr h="13756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 + had V3/ed, </a:t>
                      </a:r>
                    </a:p>
                    <a:p>
                      <a:pPr algn="ctr"/>
                      <a:r>
                        <a:rPr lang="en-US" dirty="0"/>
                        <a:t>(Past perfect)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 +would/could/might + have + V3/ed.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433584"/>
                  </a:ext>
                </a:extLst>
              </a:tr>
            </a:tbl>
          </a:graphicData>
        </a:graphic>
      </p:graphicFrame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A678AC07-8F03-05F4-CD7A-BC426E1F17A5}"/>
              </a:ext>
            </a:extLst>
          </p:cNvPr>
          <p:cNvSpPr txBox="1">
            <a:spLocks/>
          </p:cNvSpPr>
          <p:nvPr/>
        </p:nvSpPr>
        <p:spPr>
          <a:xfrm>
            <a:off x="1502786" y="4318859"/>
            <a:ext cx="9442582" cy="1642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E.g</a:t>
            </a:r>
            <a:endParaRPr lang="en-US" dirty="0"/>
          </a:p>
          <a:p>
            <a:pPr algn="l"/>
            <a:r>
              <a:rPr lang="en-US" dirty="0"/>
              <a:t>If Anna </a:t>
            </a:r>
            <a:r>
              <a:rPr lang="en-US" dirty="0">
                <a:solidFill>
                  <a:srgbClr val="FF0000"/>
                </a:solidFill>
              </a:rPr>
              <a:t>had passed </a:t>
            </a:r>
            <a:r>
              <a:rPr lang="en-US" dirty="0"/>
              <a:t>the examination last month, she </a:t>
            </a:r>
            <a:r>
              <a:rPr lang="en-US" dirty="0">
                <a:solidFill>
                  <a:srgbClr val="FF0000"/>
                </a:solidFill>
              </a:rPr>
              <a:t>would have received </a:t>
            </a:r>
            <a:r>
              <a:rPr lang="en-US" dirty="0"/>
              <a:t>the scholarship. </a:t>
            </a:r>
          </a:p>
          <a:p>
            <a:pPr algn="l"/>
            <a:r>
              <a:rPr lang="en-US" dirty="0"/>
              <a:t>(Anna did not pass the examination.)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C63949-F1B8-1ABE-0DFB-A05736027F6A}"/>
              </a:ext>
            </a:extLst>
          </p:cNvPr>
          <p:cNvSpPr txBox="1">
            <a:spLocks/>
          </p:cNvSpPr>
          <p:nvPr/>
        </p:nvSpPr>
        <p:spPr>
          <a:xfrm>
            <a:off x="758952" y="324892"/>
            <a:ext cx="8316189" cy="813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a. Conditionals type 3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33" y="558686"/>
            <a:ext cx="8204222" cy="81325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b. MIXED CONDITIONALS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78" y="1987423"/>
            <a:ext cx="7546035" cy="1694036"/>
          </a:xfrm>
        </p:spPr>
        <p:txBody>
          <a:bodyPr/>
          <a:lstStyle/>
          <a:p>
            <a:r>
              <a:rPr lang="en-US" dirty="0"/>
              <a:t>Mixed conditionals of Type 2 and Type 3 are used to talk about </a:t>
            </a:r>
            <a:r>
              <a:rPr lang="en-US" b="1" dirty="0"/>
              <a:t>unreal or imaginary past activities</a:t>
            </a:r>
            <a:r>
              <a:rPr lang="en-US" dirty="0"/>
              <a:t>, which have a </a:t>
            </a:r>
            <a:r>
              <a:rPr lang="en-US" b="1" dirty="0"/>
              <a:t>present result</a:t>
            </a:r>
            <a:r>
              <a:rPr lang="en-US" dirty="0"/>
              <a:t>.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3458296-E615-7371-882B-EEC75B1E7EE0}"/>
              </a:ext>
            </a:extLst>
          </p:cNvPr>
          <p:cNvSpPr txBox="1">
            <a:spLocks/>
          </p:cNvSpPr>
          <p:nvPr/>
        </p:nvSpPr>
        <p:spPr>
          <a:xfrm>
            <a:off x="865133" y="1308014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1. USAGE</a:t>
            </a:r>
          </a:p>
        </p:txBody>
      </p:sp>
      <p:pic>
        <p:nvPicPr>
          <p:cNvPr id="5" name="Picture 2" descr="Mixed Conditional&quot; in English Grammar | LanGeek">
            <a:extLst>
              <a:ext uri="{FF2B5EF4-FFF2-40B4-BE49-F238E27FC236}">
                <a16:creationId xmlns:a16="http://schemas.microsoft.com/office/drawing/2014/main" id="{B6A30C21-1458-5920-523A-E1E3B03C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29" y="3088291"/>
            <a:ext cx="5133381" cy="34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8955C5-9179-58F9-DC1F-6F328869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324892"/>
            <a:ext cx="8204222" cy="81325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b</a:t>
            </a: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 MIXED CONDITIONALS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421E965-5BF0-23FC-ABC3-0B5370ECEFEF}"/>
              </a:ext>
            </a:extLst>
          </p:cNvPr>
          <p:cNvSpPr txBox="1">
            <a:spLocks/>
          </p:cNvSpPr>
          <p:nvPr/>
        </p:nvSpPr>
        <p:spPr>
          <a:xfrm>
            <a:off x="787876" y="1068357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2. FORM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234DAA4C-9F6E-C7D5-0AF0-1EEFCB2D4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95915"/>
              </p:ext>
            </p:extLst>
          </p:nvPr>
        </p:nvGraphicFramePr>
        <p:xfrm>
          <a:off x="1532813" y="1903445"/>
          <a:ext cx="9272038" cy="213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019">
                  <a:extLst>
                    <a:ext uri="{9D8B030D-6E8A-4147-A177-3AD203B41FA5}">
                      <a16:colId xmlns:a16="http://schemas.microsoft.com/office/drawing/2014/main" val="3572911659"/>
                    </a:ext>
                  </a:extLst>
                </a:gridCol>
                <a:gridCol w="4636019">
                  <a:extLst>
                    <a:ext uri="{9D8B030D-6E8A-4147-A177-3AD203B41FA5}">
                      <a16:colId xmlns:a16="http://schemas.microsoft.com/office/drawing/2014/main" val="1052412480"/>
                    </a:ext>
                  </a:extLst>
                </a:gridCol>
              </a:tblGrid>
              <a:tr h="7610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 - CLAUSE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 - CLAUSE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346701"/>
                  </a:ext>
                </a:extLst>
              </a:tr>
              <a:tr h="13756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 + had V3/ed, </a:t>
                      </a:r>
                    </a:p>
                    <a:p>
                      <a:pPr algn="ctr"/>
                      <a:r>
                        <a:rPr lang="en-US" dirty="0"/>
                        <a:t>(Conditional Type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 + would +Infinitive.</a:t>
                      </a:r>
                    </a:p>
                    <a:p>
                      <a:pPr algn="ctr"/>
                      <a:r>
                        <a:rPr lang="en-US" dirty="0"/>
                        <a:t>(Conditional Type 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433584"/>
                  </a:ext>
                </a:extLst>
              </a:tr>
            </a:tbl>
          </a:graphicData>
        </a:graphic>
      </p:graphicFrame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A678AC07-8F03-05F4-CD7A-BC426E1F17A5}"/>
              </a:ext>
            </a:extLst>
          </p:cNvPr>
          <p:cNvSpPr txBox="1">
            <a:spLocks/>
          </p:cNvSpPr>
          <p:nvPr/>
        </p:nvSpPr>
        <p:spPr>
          <a:xfrm>
            <a:off x="1557693" y="4301412"/>
            <a:ext cx="9442582" cy="1269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E.g</a:t>
            </a:r>
            <a:r>
              <a:rPr lang="en-US" dirty="0"/>
              <a:t> If Tom </a:t>
            </a:r>
            <a:r>
              <a:rPr lang="en-US" b="1" dirty="0">
                <a:solidFill>
                  <a:srgbClr val="FF0000"/>
                </a:solidFill>
              </a:rPr>
              <a:t>had studied </a:t>
            </a:r>
            <a:r>
              <a:rPr lang="en-US" dirty="0"/>
              <a:t>harder last term, he </a:t>
            </a:r>
            <a:r>
              <a:rPr lang="en-US" dirty="0">
                <a:solidFill>
                  <a:srgbClr val="FF0000"/>
                </a:solidFill>
              </a:rPr>
              <a:t>would have </a:t>
            </a:r>
            <a:r>
              <a:rPr lang="en-US" dirty="0"/>
              <a:t>a better job now. </a:t>
            </a:r>
          </a:p>
          <a:p>
            <a:pPr algn="l"/>
            <a:r>
              <a:rPr lang="en-US" dirty="0"/>
              <a:t>(Tom did not study hard.)</a:t>
            </a:r>
          </a:p>
        </p:txBody>
      </p:sp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AB304B9-0859-53D9-8F52-5EAAD51EB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101" y="2033748"/>
            <a:ext cx="7019234" cy="1637179"/>
          </a:xfrm>
        </p:spPr>
        <p:txBody>
          <a:bodyPr/>
          <a:lstStyle/>
          <a:p>
            <a:pPr algn="l"/>
            <a:r>
              <a:rPr lang="en-US" dirty="0"/>
              <a:t>In these mixed conditional sentences, you can also use modals in the main clause instead of would to</a:t>
            </a:r>
            <a:r>
              <a:rPr lang="en-US" u="sng" dirty="0"/>
              <a:t> express the degree of certainty, permission, or a recommendation </a:t>
            </a:r>
            <a:r>
              <a:rPr lang="en-US" dirty="0"/>
              <a:t>about the outcome.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3D9BEAC-B7D9-2DE3-C26E-781B4A8C3F88}"/>
              </a:ext>
            </a:extLst>
          </p:cNvPr>
          <p:cNvSpPr txBox="1">
            <a:spLocks/>
          </p:cNvSpPr>
          <p:nvPr/>
        </p:nvSpPr>
        <p:spPr>
          <a:xfrm>
            <a:off x="753166" y="1225826"/>
            <a:ext cx="3822192" cy="593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F8C8C"/>
                </a:solidFill>
              </a:rPr>
              <a:t>3. NOTE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E7CFE0A-B15E-D4C0-A4D1-C3C6C4989AD1}"/>
              </a:ext>
            </a:extLst>
          </p:cNvPr>
          <p:cNvSpPr txBox="1">
            <a:spLocks/>
          </p:cNvSpPr>
          <p:nvPr/>
        </p:nvSpPr>
        <p:spPr>
          <a:xfrm>
            <a:off x="2597021" y="3746840"/>
            <a:ext cx="6400800" cy="1190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rgbClr val="FF0000"/>
                </a:solidFill>
              </a:rPr>
              <a:t>E.g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5F402C-4211-C929-DCA1-E7ACDD9737D4}"/>
              </a:ext>
            </a:extLst>
          </p:cNvPr>
          <p:cNvSpPr txBox="1">
            <a:spLocks/>
          </p:cNvSpPr>
          <p:nvPr/>
        </p:nvSpPr>
        <p:spPr>
          <a:xfrm>
            <a:off x="619925" y="549254"/>
            <a:ext cx="8204222" cy="813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 Black" panose="020B0604020202020204" pitchFamily="34" charset="0"/>
                <a:cs typeface="Arial Black" panose="020B0604020202020204" pitchFamily="34" charset="0"/>
              </a:rPr>
              <a:t>b. MIXED CONDITIONALS</a:t>
            </a:r>
            <a:endParaRPr lang="en-US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A883E-893E-0630-AC89-B89541D2A90F}"/>
              </a:ext>
            </a:extLst>
          </p:cNvPr>
          <p:cNvSpPr txBox="1"/>
          <p:nvPr/>
        </p:nvSpPr>
        <p:spPr>
          <a:xfrm>
            <a:off x="3049556" y="3880500"/>
            <a:ext cx="7344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If you had crashed the car, you </a:t>
            </a:r>
            <a:r>
              <a:rPr lang="en-US" dirty="0">
                <a:solidFill>
                  <a:srgbClr val="FF0000"/>
                </a:solidFill>
              </a:rPr>
              <a:t>might</a:t>
            </a:r>
            <a:r>
              <a:rPr lang="en-US" dirty="0">
                <a:solidFill>
                  <a:schemeClr val="accent6"/>
                </a:solidFill>
              </a:rPr>
              <a:t> be in trouble.</a:t>
            </a:r>
          </a:p>
          <a:p>
            <a:r>
              <a:rPr lang="en-US" dirty="0">
                <a:solidFill>
                  <a:schemeClr val="accent6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could </a:t>
            </a:r>
            <a:r>
              <a:rPr lang="en-US" dirty="0">
                <a:solidFill>
                  <a:schemeClr val="accent6"/>
                </a:solidFill>
              </a:rPr>
              <a:t>be a millionaire now if I had invested in ABC Plumbing.</a:t>
            </a:r>
          </a:p>
          <a:p>
            <a:r>
              <a:rPr lang="en-US" dirty="0">
                <a:solidFill>
                  <a:schemeClr val="accent6"/>
                </a:solidFill>
              </a:rPr>
              <a:t>If I had learned to ski, I </a:t>
            </a:r>
            <a:r>
              <a:rPr lang="en-US" dirty="0">
                <a:solidFill>
                  <a:srgbClr val="FF0000"/>
                </a:solidFill>
              </a:rPr>
              <a:t>might</a:t>
            </a:r>
            <a:r>
              <a:rPr lang="en-US" dirty="0">
                <a:solidFill>
                  <a:schemeClr val="accent6"/>
                </a:solidFill>
              </a:rPr>
              <a:t> be on the slopes right now.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20" y="2350474"/>
            <a:ext cx="6792685" cy="2157051"/>
          </a:xfrm>
        </p:spPr>
        <p:txBody>
          <a:bodyPr/>
          <a:lstStyle/>
          <a:p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{63298D34-9648-4122-8CED-3DD9DCE613D3}tf78438558_win32</Template>
  <TotalTime>96</TotalTime>
  <Words>299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Sabon Next LT</vt:lpstr>
      <vt:lpstr>Office Theme</vt:lpstr>
      <vt:lpstr>Conditionals type 3 &amp; MIXED CONDITIONALS (TYPE 2 &amp; TYPE 3) </vt:lpstr>
      <vt:lpstr>a. Conditionals type 3</vt:lpstr>
      <vt:lpstr>PowerPoint Presentation</vt:lpstr>
      <vt:lpstr>b. MIXED CONDITIONALS</vt:lpstr>
      <vt:lpstr>b. MIXED CONDITIONALS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 vowels to vowels </dc:title>
  <dc:subject/>
  <dc:creator>Tuyet Ngan Truong</dc:creator>
  <cp:lastModifiedBy>Tuyet Ngan Truong</cp:lastModifiedBy>
  <cp:revision>5</cp:revision>
  <dcterms:created xsi:type="dcterms:W3CDTF">2022-11-27T15:12:17Z</dcterms:created>
  <dcterms:modified xsi:type="dcterms:W3CDTF">2022-12-06T05:06:54Z</dcterms:modified>
</cp:coreProperties>
</file>