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6"/>
  </p:notesMasterIdLst>
  <p:sldIdLst>
    <p:sldId id="277" r:id="rId2"/>
    <p:sldId id="278" r:id="rId3"/>
    <p:sldId id="260" r:id="rId4"/>
    <p:sldId id="261" r:id="rId5"/>
    <p:sldId id="262" r:id="rId6"/>
    <p:sldId id="263" r:id="rId7"/>
    <p:sldId id="265" r:id="rId8"/>
    <p:sldId id="266" r:id="rId9"/>
    <p:sldId id="268" r:id="rId10"/>
    <p:sldId id="270" r:id="rId11"/>
    <p:sldId id="271" r:id="rId12"/>
    <p:sldId id="274" r:id="rId13"/>
    <p:sldId id="275" r:id="rId14"/>
    <p:sldId id="276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8" autoAdjust="0"/>
    <p:restoredTop sz="91886" autoAdjust="0"/>
  </p:normalViewPr>
  <p:slideViewPr>
    <p:cSldViewPr>
      <p:cViewPr varScale="1">
        <p:scale>
          <a:sx n="63" d="100"/>
          <a:sy n="63" d="100"/>
        </p:scale>
        <p:origin x="131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95AD4824-6841-44A1-A823-30BC8FCF6CB8}" type="datetime1">
              <a:rPr lang="en-US"/>
              <a:pPr/>
              <a:t>12/29/2021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4DAB0C2-4BA6-4444-B70B-D2073C2866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5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084052" y="141301"/>
            <a:ext cx="22098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045792" y="141301"/>
            <a:ext cx="281220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443156" y="141301"/>
            <a:ext cx="1411862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6858000" y="647700"/>
            <a:ext cx="2103120" cy="21031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886575" y="2867025"/>
            <a:ext cx="2103120" cy="1298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276224" y="5553073"/>
            <a:ext cx="8734425" cy="11064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6886575" y="4324350"/>
            <a:ext cx="2103120" cy="1161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915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228600" y="152400"/>
            <a:ext cx="8686800" cy="5257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190500" y="153988"/>
            <a:ext cx="2667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b="1" dirty="0">
                <a:solidFill>
                  <a:srgbClr val="000000"/>
                </a:solidFill>
                <a:latin typeface="Calibri" charset="0"/>
              </a:rPr>
              <a:t>Project name: </a:t>
            </a:r>
            <a:endParaRPr lang="en-US" sz="105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 flipV="1">
            <a:off x="6858000" y="152400"/>
            <a:ext cx="0" cy="5791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4"/>
          <p:cNvSpPr>
            <a:spLocks noChangeShapeType="1"/>
          </p:cNvSpPr>
          <p:nvPr userDrawn="1"/>
        </p:nvSpPr>
        <p:spPr bwMode="auto">
          <a:xfrm>
            <a:off x="228600" y="457200"/>
            <a:ext cx="8686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5"/>
          <p:cNvSpPr>
            <a:spLocks noChangeShapeType="1"/>
          </p:cNvSpPr>
          <p:nvPr userDrawn="1"/>
        </p:nvSpPr>
        <p:spPr bwMode="auto">
          <a:xfrm>
            <a:off x="3276600" y="1524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6858000" y="2667000"/>
            <a:ext cx="20574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100" b="1" dirty="0">
                <a:solidFill>
                  <a:srgbClr val="000000"/>
                </a:solidFill>
                <a:latin typeface="Calibri" charset="0"/>
              </a:rPr>
              <a:t> Navigation:</a:t>
            </a:r>
            <a:endParaRPr lang="en-US" sz="20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3" name="Rectangle 23"/>
          <p:cNvSpPr>
            <a:spLocks noChangeArrowheads="1"/>
          </p:cNvSpPr>
          <p:nvPr userDrawn="1"/>
        </p:nvSpPr>
        <p:spPr bwMode="auto">
          <a:xfrm>
            <a:off x="6858000" y="457200"/>
            <a:ext cx="20574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100" b="1" dirty="0">
                <a:solidFill>
                  <a:srgbClr val="000000"/>
                </a:solidFill>
                <a:latin typeface="Calibri" charset="0"/>
              </a:rPr>
              <a:t>Graphic info:</a:t>
            </a:r>
            <a:endParaRPr lang="en-US" sz="20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 userDrawn="1"/>
        </p:nvSpPr>
        <p:spPr bwMode="auto">
          <a:xfrm>
            <a:off x="6858000" y="153988"/>
            <a:ext cx="762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b="1" dirty="0">
                <a:solidFill>
                  <a:srgbClr val="000000"/>
                </a:solidFill>
                <a:latin typeface="Calibri" charset="0"/>
              </a:rPr>
              <a:t>Screen #:   </a:t>
            </a:r>
            <a:endParaRPr lang="en-US" sz="11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5" name="Rectangle 29"/>
          <p:cNvSpPr>
            <a:spLocks noChangeArrowheads="1"/>
          </p:cNvSpPr>
          <p:nvPr userDrawn="1"/>
        </p:nvSpPr>
        <p:spPr bwMode="auto">
          <a:xfrm>
            <a:off x="228600" y="5410200"/>
            <a:ext cx="8686800" cy="1219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 userDrawn="1"/>
        </p:nvSpPr>
        <p:spPr bwMode="auto">
          <a:xfrm>
            <a:off x="285750" y="5415945"/>
            <a:ext cx="56938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b="1" dirty="0">
                <a:solidFill>
                  <a:srgbClr val="000000"/>
                </a:solidFill>
                <a:latin typeface="Calibri" charset="0"/>
              </a:rPr>
              <a:t>Audio:</a:t>
            </a:r>
            <a:endParaRPr lang="en-US" sz="11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7" name="TextBox 24"/>
          <p:cNvSpPr txBox="1">
            <a:spLocks noChangeArrowheads="1"/>
          </p:cNvSpPr>
          <p:nvPr userDrawn="1"/>
        </p:nvSpPr>
        <p:spPr bwMode="auto">
          <a:xfrm>
            <a:off x="304800" y="6019800"/>
            <a:ext cx="800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1200">
              <a:latin typeface="Calibri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28600" y="6611938"/>
            <a:ext cx="44958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 userDrawn="1"/>
        </p:nvSpPr>
        <p:spPr bwMode="auto">
          <a:xfrm>
            <a:off x="3238500" y="153988"/>
            <a:ext cx="24384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100" b="1" dirty="0">
                <a:solidFill>
                  <a:srgbClr val="000000"/>
                </a:solidFill>
                <a:latin typeface="Calibri" charset="0"/>
              </a:rPr>
              <a:t>Screen title: </a:t>
            </a:r>
            <a:endParaRPr lang="en-US" sz="11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 userDrawn="1"/>
        </p:nvSpPr>
        <p:spPr bwMode="auto">
          <a:xfrm>
            <a:off x="6858000" y="4114800"/>
            <a:ext cx="20574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100" b="1" dirty="0">
                <a:solidFill>
                  <a:srgbClr val="000000"/>
                </a:solidFill>
                <a:latin typeface="Calibri" charset="0"/>
              </a:rPr>
              <a:t> Reviewer</a:t>
            </a:r>
            <a:r>
              <a:rPr lang="en-US" sz="1100" b="1" baseline="0" dirty="0">
                <a:solidFill>
                  <a:srgbClr val="000000"/>
                </a:solidFill>
                <a:latin typeface="Calibri" charset="0"/>
              </a:rPr>
              <a:t> comments</a:t>
            </a:r>
            <a:r>
              <a:rPr lang="en-US" sz="1100" b="1" dirty="0">
                <a:solidFill>
                  <a:srgbClr val="000000"/>
                </a:solidFill>
                <a:latin typeface="Calibri" charset="0"/>
              </a:rPr>
              <a:t>:</a:t>
            </a:r>
            <a:endParaRPr lang="en-US" sz="2000" dirty="0">
              <a:solidFill>
                <a:srgbClr val="000000"/>
              </a:solidFill>
              <a:latin typeface="Times" charset="0"/>
            </a:endParaRPr>
          </a:p>
        </p:txBody>
      </p:sp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BD65868F-A2AE-4852-ABF1-B30D55F12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75" y="446101"/>
            <a:ext cx="6603724" cy="503953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BB7D67-79FC-4CC7-9142-22BF48EA5B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vi-VN" dirty="0"/>
              <a:t>GRAMMAR UNIT 1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F5BD3-58A8-4F16-9878-0B6ABAC2DF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0079" y="149575"/>
            <a:ext cx="2812208" cy="304800"/>
          </a:xfrm>
        </p:spPr>
        <p:txBody>
          <a:bodyPr/>
          <a:lstStyle/>
          <a:p>
            <a:r>
              <a:rPr lang="vi-VN" dirty="0"/>
              <a:t>CONTENT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762C4-7219-4B33-AB86-654C377BEF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vi-VN" dirty="0"/>
              <a:t>1/14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C5FD1-54D9-433A-8F83-F3DD63897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vi-VN" dirty="0" err="1"/>
              <a:t>Text</a:t>
            </a:r>
            <a:r>
              <a:rPr lang="vi-VN" dirty="0"/>
              <a:t>, a </a:t>
            </a:r>
            <a:r>
              <a:rPr lang="vi-VN" dirty="0" err="1"/>
              <a:t>picture</a:t>
            </a:r>
            <a:r>
              <a:rPr lang="vi-VN" dirty="0"/>
              <a:t> to </a:t>
            </a:r>
            <a:r>
              <a:rPr lang="vi-VN" dirty="0" err="1"/>
              <a:t>decorate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398085-5FA5-4561-BA15-7974854CD4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vi-VN" dirty="0" err="1"/>
              <a:t>Slide</a:t>
            </a:r>
            <a:r>
              <a:rPr lang="vi-VN" dirty="0"/>
              <a:t> </a:t>
            </a:r>
            <a:r>
              <a:rPr lang="vi-VN" dirty="0" err="1"/>
              <a:t>advanced</a:t>
            </a:r>
            <a:r>
              <a:rPr lang="vi-VN" dirty="0"/>
              <a:t> </a:t>
            </a:r>
            <a:r>
              <a:rPr lang="vi-VN" dirty="0" err="1"/>
              <a:t>by</a:t>
            </a:r>
            <a:r>
              <a:rPr lang="vi-VN" dirty="0"/>
              <a:t> </a:t>
            </a:r>
            <a:r>
              <a:rPr lang="vi-VN" dirty="0" err="1"/>
              <a:t>user</a:t>
            </a:r>
            <a:r>
              <a:rPr lang="vi-VN" dirty="0"/>
              <a:t>.</a:t>
            </a:r>
          </a:p>
          <a:p>
            <a:r>
              <a:rPr lang="vi-VN" dirty="0" err="1"/>
              <a:t>Navigation</a:t>
            </a:r>
            <a:r>
              <a:rPr lang="vi-VN" dirty="0"/>
              <a:t>: </a:t>
            </a:r>
          </a:p>
          <a:p>
            <a:r>
              <a:rPr lang="vi-VN" dirty="0" err="1"/>
              <a:t>Next</a:t>
            </a:r>
            <a:r>
              <a:rPr lang="vi-VN" dirty="0"/>
              <a:t>= PRESENT SIMPLE (2/14)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BDE14C-F72A-4095-8540-5BB1BFAE68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6695" y="5602001"/>
            <a:ext cx="8734425" cy="1106424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Hi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class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Today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will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learn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two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grammar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points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that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are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quite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similar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with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you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CBEE8B-9717-459B-A456-BF0E87B221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图片 11">
            <a:extLst>
              <a:ext uri="{FF2B5EF4-FFF2-40B4-BE49-F238E27FC236}">
                <a16:creationId xmlns:a16="http://schemas.microsoft.com/office/drawing/2014/main" id="{1C8E0D77-8E9D-4645-B79C-3D7B2F3787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6055"/>
          <a:stretch/>
        </p:blipFill>
        <p:spPr>
          <a:xfrm rot="5400000">
            <a:off x="992211" y="-312136"/>
            <a:ext cx="4946878" cy="6479900"/>
          </a:xfrm>
          <a:prstGeom prst="rect">
            <a:avLst/>
          </a:prstGeom>
        </p:spPr>
      </p:pic>
      <p:sp>
        <p:nvSpPr>
          <p:cNvPr id="13" name="矩形: 圆角 4">
            <a:extLst>
              <a:ext uri="{FF2B5EF4-FFF2-40B4-BE49-F238E27FC236}">
                <a16:creationId xmlns:a16="http://schemas.microsoft.com/office/drawing/2014/main" id="{C0803EDE-3474-410B-9BDD-AF8AB530496A}"/>
              </a:ext>
            </a:extLst>
          </p:cNvPr>
          <p:cNvSpPr/>
          <p:nvPr/>
        </p:nvSpPr>
        <p:spPr>
          <a:xfrm>
            <a:off x="254274" y="1394468"/>
            <a:ext cx="6298926" cy="2976514"/>
          </a:xfrm>
          <a:prstGeom prst="roundRect">
            <a:avLst>
              <a:gd name="adj" fmla="val 4092"/>
            </a:avLst>
          </a:prstGeom>
          <a:solidFill>
            <a:srgbClr val="F5EFE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椭圆 8">
            <a:extLst>
              <a:ext uri="{FF2B5EF4-FFF2-40B4-BE49-F238E27FC236}">
                <a16:creationId xmlns:a16="http://schemas.microsoft.com/office/drawing/2014/main" id="{B5547FAC-F757-4AF1-ABC1-C47D10500072}"/>
              </a:ext>
            </a:extLst>
          </p:cNvPr>
          <p:cNvSpPr/>
          <p:nvPr/>
        </p:nvSpPr>
        <p:spPr>
          <a:xfrm>
            <a:off x="543860" y="2726078"/>
            <a:ext cx="206888" cy="218981"/>
          </a:xfrm>
          <a:prstGeom prst="ellipse">
            <a:avLst/>
          </a:prstGeom>
          <a:solidFill>
            <a:srgbClr val="C2302C"/>
          </a:solidFill>
          <a:ln w="19050" cmpd="sng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774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字魂58号-创中黑" panose="00000500000000000000" pitchFamily="2" charset="-122"/>
            </a:endParaRPr>
          </a:p>
        </p:txBody>
      </p:sp>
      <p:sp>
        <p:nvSpPr>
          <p:cNvPr id="19" name="椭圆 14">
            <a:extLst>
              <a:ext uri="{FF2B5EF4-FFF2-40B4-BE49-F238E27FC236}">
                <a16:creationId xmlns:a16="http://schemas.microsoft.com/office/drawing/2014/main" id="{212DE6F6-0055-4DC0-A312-1D474763A9E9}"/>
              </a:ext>
            </a:extLst>
          </p:cNvPr>
          <p:cNvSpPr/>
          <p:nvPr/>
        </p:nvSpPr>
        <p:spPr>
          <a:xfrm>
            <a:off x="2328926" y="3585774"/>
            <a:ext cx="206888" cy="218981"/>
          </a:xfrm>
          <a:prstGeom prst="ellipse">
            <a:avLst/>
          </a:prstGeom>
          <a:solidFill>
            <a:srgbClr val="C2302C"/>
          </a:solidFill>
          <a:ln w="19050" cmpd="sng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774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字魂58号-创中黑" panose="00000500000000000000" pitchFamily="2" charset="-122"/>
            </a:endParaRPr>
          </a:p>
        </p:txBody>
      </p:sp>
      <p:sp>
        <p:nvSpPr>
          <p:cNvPr id="20" name="文本框 21">
            <a:extLst>
              <a:ext uri="{FF2B5EF4-FFF2-40B4-BE49-F238E27FC236}">
                <a16:creationId xmlns:a16="http://schemas.microsoft.com/office/drawing/2014/main" id="{852EB038-575E-4B16-8EFE-1BA9EAD7A70F}"/>
              </a:ext>
            </a:extLst>
          </p:cNvPr>
          <p:cNvSpPr txBox="1"/>
          <p:nvPr/>
        </p:nvSpPr>
        <p:spPr>
          <a:xfrm>
            <a:off x="926696" y="2593195"/>
            <a:ext cx="32006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37433">
              <a:defRPr/>
            </a:pPr>
            <a:r>
              <a:rPr kumimoji="1" lang="en-US" altLang="zh-CN" sz="27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字魂58号-创中黑" panose="00000500000000000000" pitchFamily="2" charset="-122"/>
              </a:rPr>
              <a:t>PRESENT SIMPLE </a:t>
            </a:r>
            <a:endParaRPr kumimoji="1" lang="zh-CN" altLang="en-US" sz="2700" b="1" kern="0" dirty="0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字魂58号-创中黑" panose="00000500000000000000" pitchFamily="2" charset="-122"/>
            </a:endParaRPr>
          </a:p>
        </p:txBody>
      </p:sp>
      <p:sp>
        <p:nvSpPr>
          <p:cNvPr id="21" name="文本框 25">
            <a:extLst>
              <a:ext uri="{FF2B5EF4-FFF2-40B4-BE49-F238E27FC236}">
                <a16:creationId xmlns:a16="http://schemas.microsoft.com/office/drawing/2014/main" id="{4E93E1C1-ADBD-4F8F-A9F0-9D2FE25E4B85}"/>
              </a:ext>
            </a:extLst>
          </p:cNvPr>
          <p:cNvSpPr txBox="1"/>
          <p:nvPr/>
        </p:nvSpPr>
        <p:spPr>
          <a:xfrm>
            <a:off x="2858364" y="3574421"/>
            <a:ext cx="393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37433">
              <a:defRPr/>
            </a:pPr>
            <a:r>
              <a:rPr kumimoji="1" lang="en-US" altLang="zh-CN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字魂58号-创中黑" panose="00000500000000000000" pitchFamily="2" charset="-122"/>
              </a:rPr>
              <a:t>PRESENT CONTINUOUS</a:t>
            </a:r>
            <a:endParaRPr kumimoji="1" lang="zh-CN" altLang="en-US" sz="2400" b="1" kern="0" dirty="0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字魂58号-创中黑" panose="00000500000000000000" pitchFamily="2" charset="-122"/>
            </a:endParaRPr>
          </a:p>
        </p:txBody>
      </p:sp>
      <p:sp>
        <p:nvSpPr>
          <p:cNvPr id="22" name="矩形 29">
            <a:extLst>
              <a:ext uri="{FF2B5EF4-FFF2-40B4-BE49-F238E27FC236}">
                <a16:creationId xmlns:a16="http://schemas.microsoft.com/office/drawing/2014/main" id="{CBFF13E8-B564-4979-BCB9-455F99877134}"/>
              </a:ext>
            </a:extLst>
          </p:cNvPr>
          <p:cNvSpPr/>
          <p:nvPr/>
        </p:nvSpPr>
        <p:spPr>
          <a:xfrm>
            <a:off x="1198787" y="1394468"/>
            <a:ext cx="3998482" cy="10156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matic SC"/>
                <a:ea typeface="字魂58号-创中黑" panose="00000500000000000000" pitchFamily="2" charset="-122"/>
                <a:sym typeface="字魂58号-创中黑" panose="00000500000000000000" pitchFamily="2" charset="-122"/>
              </a:rPr>
              <a:t>CONTENT</a:t>
            </a:r>
            <a:endParaRPr lang="zh-CN" altLang="en-US" sz="6000" dirty="0">
              <a:solidFill>
                <a:schemeClr val="tx1">
                  <a:lumMod val="85000"/>
                  <a:lumOff val="15000"/>
                </a:schemeClr>
              </a:solidFill>
              <a:latin typeface="Amatic SC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021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BD65868F-A2AE-4852-ABF1-B30D55F12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75" y="404060"/>
            <a:ext cx="6603724" cy="503953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BB7D67-79FC-4CC7-9142-22BF48EA5B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vi-VN" dirty="0"/>
              <a:t>GRAMMAR UNIT 1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F5BD3-58A8-4F16-9878-0B6ABAC2DF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45792" y="76200"/>
            <a:ext cx="3117008" cy="271635"/>
          </a:xfrm>
        </p:spPr>
        <p:txBody>
          <a:bodyPr/>
          <a:lstStyle/>
          <a:p>
            <a:r>
              <a:rPr lang="vi-VN" dirty="0" err="1"/>
              <a:t>Intro</a:t>
            </a:r>
            <a:r>
              <a:rPr lang="vi-VN" dirty="0"/>
              <a:t> (</a:t>
            </a:r>
            <a:r>
              <a:rPr lang="vi-VN" dirty="0" err="1"/>
              <a:t>cont</a:t>
            </a:r>
            <a:r>
              <a:rPr lang="vi-VN" dirty="0"/>
              <a:t>.)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762C4-7219-4B33-AB86-654C377BEF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vi-VN" dirty="0"/>
              <a:t>10/14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C5FD1-54D9-433A-8F83-F3DD63897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vi-VN" dirty="0" err="1"/>
              <a:t>Text</a:t>
            </a:r>
            <a:r>
              <a:rPr lang="vi-VN" dirty="0"/>
              <a:t>, </a:t>
            </a:r>
            <a:r>
              <a:rPr lang="vi-VN" dirty="0" err="1"/>
              <a:t>character</a:t>
            </a:r>
            <a:r>
              <a:rPr lang="vi-VN" dirty="0"/>
              <a:t>, a </a:t>
            </a:r>
            <a:r>
              <a:rPr lang="vi-VN" dirty="0" err="1"/>
              <a:t>picture</a:t>
            </a:r>
            <a:r>
              <a:rPr lang="vi-VN" dirty="0"/>
              <a:t>, </a:t>
            </a:r>
            <a:r>
              <a:rPr lang="vi-VN" dirty="0" err="1"/>
              <a:t>lines</a:t>
            </a:r>
            <a:r>
              <a:rPr lang="vi-VN" dirty="0"/>
              <a:t> </a:t>
            </a:r>
            <a:r>
              <a:rPr lang="vi-VN" dirty="0" err="1"/>
              <a:t>arrow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398085-5FA5-4561-BA15-7974854CD4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vi-VN" dirty="0" err="1"/>
              <a:t>Slide</a:t>
            </a:r>
            <a:r>
              <a:rPr lang="vi-VN" dirty="0"/>
              <a:t> </a:t>
            </a:r>
            <a:r>
              <a:rPr lang="vi-VN" dirty="0" err="1"/>
              <a:t>advanced</a:t>
            </a:r>
            <a:r>
              <a:rPr lang="vi-VN" dirty="0"/>
              <a:t> </a:t>
            </a:r>
            <a:r>
              <a:rPr lang="vi-VN" dirty="0" err="1"/>
              <a:t>by</a:t>
            </a:r>
            <a:r>
              <a:rPr lang="vi-VN" dirty="0"/>
              <a:t> </a:t>
            </a:r>
            <a:r>
              <a:rPr lang="vi-VN" dirty="0" err="1"/>
              <a:t>user</a:t>
            </a:r>
            <a:r>
              <a:rPr lang="vi-VN" dirty="0"/>
              <a:t>.</a:t>
            </a:r>
          </a:p>
          <a:p>
            <a:r>
              <a:rPr lang="vi-VN" dirty="0" err="1"/>
              <a:t>Navigation</a:t>
            </a:r>
            <a:r>
              <a:rPr lang="vi-VN" dirty="0"/>
              <a:t>: </a:t>
            </a:r>
          </a:p>
          <a:p>
            <a:r>
              <a:rPr lang="vi-VN" dirty="0" err="1"/>
              <a:t>Next</a:t>
            </a:r>
            <a:r>
              <a:rPr lang="vi-VN" dirty="0"/>
              <a:t>=SENTENCES COMBINATION(11/14)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BDE14C-F72A-4095-8540-5BB1BFAE68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6695" y="5602001"/>
            <a:ext cx="8734425" cy="1106424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1800" dirty="0" err="1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vi-VN" sz="1800" dirty="0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from</a:t>
            </a:r>
            <a:r>
              <a:rPr lang="vi-VN" sz="1800" dirty="0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this</a:t>
            </a:r>
            <a:r>
              <a:rPr lang="vi-VN" sz="1800" dirty="0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picture</a:t>
            </a:r>
            <a:r>
              <a:rPr lang="vi-VN" sz="1800" dirty="0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, the </a:t>
            </a:r>
            <a:r>
              <a:rPr lang="vi-VN" sz="1800" dirty="0" err="1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time</a:t>
            </a:r>
            <a:r>
              <a:rPr lang="vi-VN" sz="1800" dirty="0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now</a:t>
            </a:r>
            <a:r>
              <a:rPr lang="vi-VN" sz="1800" dirty="0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vi-VN" sz="1800" dirty="0" err="1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vi-VN" sz="1800" dirty="0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8pm, I can say I am </a:t>
            </a:r>
            <a:r>
              <a:rPr lang="vi-VN" sz="1800" dirty="0" err="1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doing</a:t>
            </a:r>
            <a:r>
              <a:rPr lang="vi-VN" sz="1800" dirty="0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homework</a:t>
            </a:r>
            <a:r>
              <a:rPr lang="vi-VN" sz="1800" dirty="0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at</a:t>
            </a:r>
            <a:r>
              <a:rPr lang="vi-VN" sz="1800" dirty="0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present</a:t>
            </a:r>
            <a:r>
              <a:rPr lang="vi-VN" sz="1800" dirty="0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vi-VN" sz="1800" dirty="0" err="1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Now</a:t>
            </a:r>
            <a:r>
              <a:rPr lang="vi-VN" sz="18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listen</a:t>
            </a:r>
            <a:r>
              <a:rPr lang="vi-VN" sz="18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to  me, </a:t>
            </a:r>
            <a:r>
              <a:rPr lang="vi-VN" sz="1800" dirty="0" err="1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pause</a:t>
            </a:r>
            <a:r>
              <a:rPr lang="vi-VN" sz="18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the </a:t>
            </a:r>
            <a:r>
              <a:rPr lang="vi-VN" sz="1800" dirty="0" err="1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clip</a:t>
            </a:r>
            <a:r>
              <a:rPr lang="vi-VN" sz="18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vi-VN" sz="18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repeat</a:t>
            </a:r>
            <a:r>
              <a:rPr lang="vi-VN" sz="18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202124"/>
                </a:solidFill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I </a:t>
            </a:r>
            <a:r>
              <a:rPr lang="vi-VN" sz="1800" dirty="0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am </a:t>
            </a:r>
            <a:r>
              <a:rPr lang="vi-VN" sz="1800" dirty="0" err="1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doing</a:t>
            </a:r>
            <a:r>
              <a:rPr lang="vi-VN" sz="1800" dirty="0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homework</a:t>
            </a:r>
            <a:r>
              <a:rPr lang="vi-VN" sz="1800" dirty="0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at</a:t>
            </a:r>
            <a:r>
              <a:rPr lang="vi-VN" sz="1800" dirty="0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present</a:t>
            </a:r>
            <a:r>
              <a:rPr lang="vi-VN" sz="1800" dirty="0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+mj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CBEE8B-9717-459B-A456-BF0E87B221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7C90FDE-5C3D-4595-9B5D-3B0F4E480966}"/>
              </a:ext>
            </a:extLst>
          </p:cNvPr>
          <p:cNvCxnSpPr>
            <a:cxnSpLocks/>
          </p:cNvCxnSpPr>
          <p:nvPr/>
        </p:nvCxnSpPr>
        <p:spPr>
          <a:xfrm flipV="1">
            <a:off x="1969314" y="1626684"/>
            <a:ext cx="1183694" cy="418207"/>
          </a:xfrm>
          <a:prstGeom prst="straightConnector1">
            <a:avLst/>
          </a:prstGeom>
          <a:ln w="57150">
            <a:solidFill>
              <a:srgbClr val="C230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5">
            <a:extLst>
              <a:ext uri="{FF2B5EF4-FFF2-40B4-BE49-F238E27FC236}">
                <a16:creationId xmlns:a16="http://schemas.microsoft.com/office/drawing/2014/main" id="{99CF9100-58F3-4C54-808F-7C8FCF85C4BA}"/>
              </a:ext>
            </a:extLst>
          </p:cNvPr>
          <p:cNvSpPr txBox="1"/>
          <p:nvPr/>
        </p:nvSpPr>
        <p:spPr>
          <a:xfrm>
            <a:off x="1014594" y="3975395"/>
            <a:ext cx="42556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I </a:t>
            </a:r>
            <a:r>
              <a:rPr lang="en-US" sz="2700" dirty="0">
                <a:solidFill>
                  <a:srgbClr val="FF0000"/>
                </a:solidFill>
              </a:rPr>
              <a:t>am doing </a:t>
            </a:r>
            <a:r>
              <a:rPr lang="en-US" sz="2700" dirty="0"/>
              <a:t>homework at present.</a:t>
            </a:r>
            <a:endParaRPr lang="en-US" sz="27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sz="1200" b="1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Montserrat Semi" charset="0"/>
              <a:sym typeface="字魂58号-创中黑" panose="00000500000000000000" pitchFamily="2" charset="-122"/>
            </a:endParaRPr>
          </a:p>
        </p:txBody>
      </p:sp>
      <p:pic>
        <p:nvPicPr>
          <p:cNvPr id="17" name="Picture 6" descr="Wall Clock Isolated on White Background. 8 P.m. or 8 a.m. Stock Image -  Image of isolated, simple: 180574871">
            <a:extLst>
              <a:ext uri="{FF2B5EF4-FFF2-40B4-BE49-F238E27FC236}">
                <a16:creationId xmlns:a16="http://schemas.microsoft.com/office/drawing/2014/main" id="{C97B86EE-6E45-489E-8BCE-F8789A475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624" y="708859"/>
            <a:ext cx="1510849" cy="214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Premium Vector | Little girl doing homework by read and writing on his desk">
            <a:extLst>
              <a:ext uri="{FF2B5EF4-FFF2-40B4-BE49-F238E27FC236}">
                <a16:creationId xmlns:a16="http://schemas.microsoft.com/office/drawing/2014/main" id="{5418CAF2-D182-417D-A7AA-D4FC2A5EC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8" y="543537"/>
            <a:ext cx="4206332" cy="294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212E55C-2F87-4546-8FBB-94F80058284A}"/>
              </a:ext>
            </a:extLst>
          </p:cNvPr>
          <p:cNvCxnSpPr/>
          <p:nvPr/>
        </p:nvCxnSpPr>
        <p:spPr>
          <a:xfrm flipV="1">
            <a:off x="1126798" y="2902352"/>
            <a:ext cx="1062154" cy="761071"/>
          </a:xfrm>
          <a:prstGeom prst="straightConnector1">
            <a:avLst/>
          </a:prstGeom>
          <a:ln w="57150">
            <a:solidFill>
              <a:srgbClr val="C230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B5AF9C2-9737-4D62-ABF0-6A629A3FC291}"/>
              </a:ext>
            </a:extLst>
          </p:cNvPr>
          <p:cNvCxnSpPr/>
          <p:nvPr/>
        </p:nvCxnSpPr>
        <p:spPr>
          <a:xfrm flipV="1">
            <a:off x="5028098" y="2262979"/>
            <a:ext cx="1062154" cy="761071"/>
          </a:xfrm>
          <a:prstGeom prst="straightConnector1">
            <a:avLst/>
          </a:prstGeom>
          <a:ln w="57150">
            <a:solidFill>
              <a:srgbClr val="C230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19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BD65868F-A2AE-4852-ABF1-B30D55F12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76" y="362186"/>
            <a:ext cx="6603724" cy="503953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BB7D67-79FC-4CC7-9142-22BF48EA5B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vi-VN" dirty="0"/>
              <a:t>GRAMMAR UNIT 1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F5BD3-58A8-4F16-9878-0B6ABAC2DF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vi-VN" dirty="0"/>
              <a:t>SENTENCE COMBINATION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762C4-7219-4B33-AB86-654C377BEF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vi-VN" dirty="0"/>
              <a:t>11/14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C5FD1-54D9-433A-8F83-F3DD63897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vi-VN" dirty="0" err="1"/>
              <a:t>Text</a:t>
            </a:r>
            <a:r>
              <a:rPr lang="vi-VN" dirty="0"/>
              <a:t>, a </a:t>
            </a:r>
            <a:r>
              <a:rPr lang="vi-VN" dirty="0" err="1"/>
              <a:t>picture</a:t>
            </a:r>
            <a:r>
              <a:rPr lang="vi-VN" dirty="0"/>
              <a:t> to </a:t>
            </a:r>
            <a:r>
              <a:rPr lang="vi-VN" dirty="0" err="1"/>
              <a:t>decorate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398085-5FA5-4561-BA15-7974854CD4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vi-VN" dirty="0" err="1"/>
              <a:t>Slide</a:t>
            </a:r>
            <a:r>
              <a:rPr lang="vi-VN" dirty="0"/>
              <a:t> </a:t>
            </a:r>
            <a:r>
              <a:rPr lang="vi-VN" dirty="0" err="1"/>
              <a:t>advanced</a:t>
            </a:r>
            <a:r>
              <a:rPr lang="vi-VN" dirty="0"/>
              <a:t> </a:t>
            </a:r>
            <a:r>
              <a:rPr lang="vi-VN" dirty="0" err="1"/>
              <a:t>by</a:t>
            </a:r>
            <a:r>
              <a:rPr lang="vi-VN" dirty="0"/>
              <a:t> </a:t>
            </a:r>
            <a:r>
              <a:rPr lang="vi-VN" dirty="0" err="1"/>
              <a:t>user</a:t>
            </a:r>
            <a:r>
              <a:rPr lang="vi-VN" dirty="0"/>
              <a:t>.</a:t>
            </a:r>
          </a:p>
          <a:p>
            <a:r>
              <a:rPr lang="vi-VN" dirty="0" err="1"/>
              <a:t>Navigation</a:t>
            </a:r>
            <a:r>
              <a:rPr lang="vi-VN" dirty="0"/>
              <a:t>: </a:t>
            </a:r>
          </a:p>
          <a:p>
            <a:r>
              <a:rPr lang="vi-VN" dirty="0" err="1"/>
              <a:t>Next</a:t>
            </a:r>
            <a:r>
              <a:rPr lang="vi-VN" dirty="0"/>
              <a:t>= FORM (</a:t>
            </a:r>
            <a:r>
              <a:rPr lang="vi-VN" dirty="0" err="1"/>
              <a:t>structure+meaning+use</a:t>
            </a:r>
            <a:r>
              <a:rPr lang="vi-VN" dirty="0"/>
              <a:t>) (12/14)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BDE14C-F72A-4095-8540-5BB1BFAE68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Here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are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these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examples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CBEE8B-9717-459B-A456-BF0E87B221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椭圆 72">
            <a:extLst>
              <a:ext uri="{FF2B5EF4-FFF2-40B4-BE49-F238E27FC236}">
                <a16:creationId xmlns:a16="http://schemas.microsoft.com/office/drawing/2014/main" id="{E5DAA745-28AE-4540-AE25-C9D80AEE10F5}"/>
              </a:ext>
            </a:extLst>
          </p:cNvPr>
          <p:cNvSpPr/>
          <p:nvPr/>
        </p:nvSpPr>
        <p:spPr>
          <a:xfrm>
            <a:off x="457201" y="1833701"/>
            <a:ext cx="1676400" cy="1976299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74">
              <a:latin typeface="字魂58号-创中黑" panose="00000500000000000000" pitchFamily="2" charset="-122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51364F-6238-4D30-B92F-0B312DD6A9FC}"/>
              </a:ext>
            </a:extLst>
          </p:cNvPr>
          <p:cNvSpPr/>
          <p:nvPr/>
        </p:nvSpPr>
        <p:spPr>
          <a:xfrm>
            <a:off x="685800" y="598569"/>
            <a:ext cx="5544944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SENTENCES COMBINATION</a:t>
            </a:r>
          </a:p>
        </p:txBody>
      </p:sp>
      <p:sp>
        <p:nvSpPr>
          <p:cNvPr id="15" name="TextBox 25">
            <a:extLst>
              <a:ext uri="{FF2B5EF4-FFF2-40B4-BE49-F238E27FC236}">
                <a16:creationId xmlns:a16="http://schemas.microsoft.com/office/drawing/2014/main" id="{778BF826-2774-4722-8A8A-59EC00528BB6}"/>
              </a:ext>
            </a:extLst>
          </p:cNvPr>
          <p:cNvSpPr txBox="1"/>
          <p:nvPr/>
        </p:nvSpPr>
        <p:spPr>
          <a:xfrm>
            <a:off x="2452220" y="1920623"/>
            <a:ext cx="36057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H</a:t>
            </a:r>
            <a:r>
              <a:rPr lang="vi-VN" sz="2700" dirty="0"/>
              <a:t>e </a:t>
            </a:r>
            <a:r>
              <a:rPr lang="en-US" sz="2700" dirty="0">
                <a:solidFill>
                  <a:srgbClr val="FF0000"/>
                </a:solidFill>
              </a:rPr>
              <a:t>is watching </a:t>
            </a:r>
            <a:r>
              <a:rPr lang="en-US" sz="2700" dirty="0"/>
              <a:t>TV now.</a:t>
            </a:r>
            <a:endParaRPr lang="en-US" sz="27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sz="1200" b="1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Montserrat Semi" charset="0"/>
              <a:sym typeface="字魂58号-创中黑" panose="00000500000000000000" pitchFamily="2" charset="-122"/>
            </a:endParaRPr>
          </a:p>
        </p:txBody>
      </p:sp>
      <p:sp>
        <p:nvSpPr>
          <p:cNvPr id="16" name="TextBox 25">
            <a:extLst>
              <a:ext uri="{FF2B5EF4-FFF2-40B4-BE49-F238E27FC236}">
                <a16:creationId xmlns:a16="http://schemas.microsoft.com/office/drawing/2014/main" id="{BBB0087D-7876-423B-A672-E2EDCA1FD310}"/>
              </a:ext>
            </a:extLst>
          </p:cNvPr>
          <p:cNvSpPr txBox="1"/>
          <p:nvPr/>
        </p:nvSpPr>
        <p:spPr>
          <a:xfrm>
            <a:off x="2452220" y="2818255"/>
            <a:ext cx="507614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I </a:t>
            </a:r>
            <a:r>
              <a:rPr lang="en-US" sz="2700" dirty="0">
                <a:solidFill>
                  <a:srgbClr val="FF0000"/>
                </a:solidFill>
              </a:rPr>
              <a:t>am doing </a:t>
            </a:r>
            <a:r>
              <a:rPr lang="en-US" sz="2700" dirty="0"/>
              <a:t>homework at present.</a:t>
            </a:r>
            <a:endParaRPr lang="en-US" sz="27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sz="1200" b="1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Montserrat Semi" charset="0"/>
              <a:sym typeface="字魂58号-创中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502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BD65868F-A2AE-4852-ABF1-B30D55F12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36" y="377784"/>
            <a:ext cx="6603724" cy="503953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BB7D67-79FC-4CC7-9142-22BF48EA5B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vi-VN" dirty="0"/>
              <a:t>GRAMMAR UNIT 1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F5BD3-58A8-4F16-9878-0B6ABAC2DF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79511" y="171026"/>
            <a:ext cx="2812208" cy="304800"/>
          </a:xfrm>
        </p:spPr>
        <p:txBody>
          <a:bodyPr/>
          <a:lstStyle/>
          <a:p>
            <a:r>
              <a:rPr lang="vi-VN" dirty="0"/>
              <a:t>FORM( </a:t>
            </a:r>
            <a:r>
              <a:rPr lang="vi-VN" dirty="0" err="1"/>
              <a:t>structure</a:t>
            </a:r>
            <a:r>
              <a:rPr lang="vi-VN" dirty="0"/>
              <a:t> + </a:t>
            </a:r>
            <a:r>
              <a:rPr lang="vi-VN" dirty="0" err="1"/>
              <a:t>neaming</a:t>
            </a:r>
            <a:r>
              <a:rPr lang="vi-VN" dirty="0"/>
              <a:t>+ </a:t>
            </a:r>
            <a:r>
              <a:rPr lang="vi-VN" dirty="0" err="1"/>
              <a:t>use</a:t>
            </a:r>
            <a:r>
              <a:rPr lang="vi-VN" dirty="0"/>
              <a:t>)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762C4-7219-4B33-AB86-654C377BEF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vi-VN" dirty="0"/>
              <a:t>12/14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C5FD1-54D9-433A-8F83-F3DD63897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vi-VN" dirty="0" err="1"/>
              <a:t>Text</a:t>
            </a:r>
            <a:r>
              <a:rPr lang="vi-VN" dirty="0"/>
              <a:t>, a </a:t>
            </a:r>
            <a:r>
              <a:rPr lang="vi-VN" dirty="0" err="1"/>
              <a:t>picture</a:t>
            </a:r>
            <a:r>
              <a:rPr lang="vi-VN" dirty="0"/>
              <a:t> to </a:t>
            </a:r>
            <a:r>
              <a:rPr lang="vi-VN" dirty="0" err="1"/>
              <a:t>decorate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398085-5FA5-4561-BA15-7974854CD4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vi-VN" dirty="0" err="1"/>
              <a:t>Slide</a:t>
            </a:r>
            <a:r>
              <a:rPr lang="vi-VN" dirty="0"/>
              <a:t> </a:t>
            </a:r>
            <a:r>
              <a:rPr lang="vi-VN" dirty="0" err="1"/>
              <a:t>advanced</a:t>
            </a:r>
            <a:r>
              <a:rPr lang="vi-VN" dirty="0"/>
              <a:t> </a:t>
            </a:r>
            <a:r>
              <a:rPr lang="vi-VN" dirty="0" err="1"/>
              <a:t>by</a:t>
            </a:r>
            <a:r>
              <a:rPr lang="vi-VN" dirty="0"/>
              <a:t> </a:t>
            </a:r>
            <a:r>
              <a:rPr lang="vi-VN" dirty="0" err="1"/>
              <a:t>user</a:t>
            </a:r>
            <a:r>
              <a:rPr lang="vi-VN" dirty="0"/>
              <a:t>.</a:t>
            </a:r>
          </a:p>
          <a:p>
            <a:r>
              <a:rPr lang="vi-VN" dirty="0" err="1"/>
              <a:t>Navigation</a:t>
            </a:r>
            <a:r>
              <a:rPr lang="vi-VN" dirty="0"/>
              <a:t>: </a:t>
            </a:r>
          </a:p>
          <a:p>
            <a:r>
              <a:rPr lang="vi-VN" dirty="0" err="1"/>
              <a:t>Next</a:t>
            </a:r>
            <a:r>
              <a:rPr lang="vi-VN" dirty="0"/>
              <a:t>= FORM (</a:t>
            </a:r>
            <a:r>
              <a:rPr lang="vi-VN" dirty="0" err="1"/>
              <a:t>notes</a:t>
            </a:r>
            <a:r>
              <a:rPr lang="vi-VN" dirty="0"/>
              <a:t>) (13/14)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BDE14C-F72A-4095-8540-5BB1BFAE68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0955" y="5650874"/>
            <a:ext cx="8734425" cy="1106424"/>
          </a:xfrm>
        </p:spPr>
        <p:txBody>
          <a:bodyPr>
            <a:normAutofit fontScale="625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0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From</a:t>
            </a:r>
            <a:r>
              <a:rPr lang="vi-VN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two</a:t>
            </a:r>
            <a:r>
              <a:rPr lang="vi-VN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examples</a:t>
            </a:r>
            <a:r>
              <a:rPr lang="vi-VN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vi-VN" sz="20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vi-VN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have</a:t>
            </a:r>
            <a:r>
              <a:rPr lang="vi-VN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a </a:t>
            </a:r>
            <a:r>
              <a:rPr lang="vi-VN" sz="20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structure</a:t>
            </a:r>
            <a:r>
              <a:rPr lang="vi-VN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for</a:t>
            </a:r>
            <a:r>
              <a:rPr lang="vi-VN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present</a:t>
            </a:r>
            <a:r>
              <a:rPr lang="vi-VN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continuous</a:t>
            </a:r>
            <a:r>
              <a:rPr lang="vi-VN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like</a:t>
            </a:r>
            <a:r>
              <a:rPr lang="vi-VN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this</a:t>
            </a:r>
            <a:endParaRPr lang="en-US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000" b="1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Form</a:t>
            </a:r>
            <a:r>
              <a:rPr lang="vi-VN" sz="2000" b="1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S + be (am/</a:t>
            </a:r>
            <a:r>
              <a:rPr lang="vi-VN" sz="2000" b="1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is,are</a:t>
            </a:r>
            <a:r>
              <a:rPr lang="vi-VN" sz="2000" b="1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)+ v-</a:t>
            </a:r>
            <a:r>
              <a:rPr lang="vi-VN" sz="2000" b="1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ing</a:t>
            </a:r>
            <a:endParaRPr lang="en-US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 The present continuous is used to talk about something that is happening or not happening at the moment of speaking.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CBEE8B-9717-459B-A456-BF0E87B221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椭圆 72">
            <a:extLst>
              <a:ext uri="{FF2B5EF4-FFF2-40B4-BE49-F238E27FC236}">
                <a16:creationId xmlns:a16="http://schemas.microsoft.com/office/drawing/2014/main" id="{4FD18571-343F-421B-9D61-3F9021A43A4D}"/>
              </a:ext>
            </a:extLst>
          </p:cNvPr>
          <p:cNvSpPr/>
          <p:nvPr/>
        </p:nvSpPr>
        <p:spPr>
          <a:xfrm>
            <a:off x="290445" y="1462289"/>
            <a:ext cx="2432331" cy="265906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74">
              <a:latin typeface="字魂58号-创中黑" panose="00000500000000000000" pitchFamily="2" charset="-122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7ABA07-C7E4-4FCD-A72D-0D62ECD1D492}"/>
              </a:ext>
            </a:extLst>
          </p:cNvPr>
          <p:cNvSpPr/>
          <p:nvPr/>
        </p:nvSpPr>
        <p:spPr>
          <a:xfrm>
            <a:off x="692830" y="511348"/>
            <a:ext cx="5202044" cy="685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FORM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BC1B1B-C0EB-4494-BD49-3964A5F349B8}"/>
              </a:ext>
            </a:extLst>
          </p:cNvPr>
          <p:cNvSpPr/>
          <p:nvPr/>
        </p:nvSpPr>
        <p:spPr>
          <a:xfrm>
            <a:off x="2848911" y="1695233"/>
            <a:ext cx="3882579" cy="8895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6EDB16-7605-476B-8016-BE7F1BFB2395}"/>
              </a:ext>
            </a:extLst>
          </p:cNvPr>
          <p:cNvSpPr txBox="1"/>
          <p:nvPr/>
        </p:nvSpPr>
        <p:spPr>
          <a:xfrm>
            <a:off x="2858452" y="1920937"/>
            <a:ext cx="39822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 +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be(am/is/are)+ </a:t>
            </a:r>
            <a:r>
              <a:rPr lang="vi-V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ing</a:t>
            </a:r>
            <a:r>
              <a:rPr lang="en-US" sz="24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+ (O)</a:t>
            </a:r>
            <a:r>
              <a:rPr lang="vi-V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95FB04-1346-4086-BECC-97C8674FF246}"/>
              </a:ext>
            </a:extLst>
          </p:cNvPr>
          <p:cNvSpPr txBox="1"/>
          <p:nvPr/>
        </p:nvSpPr>
        <p:spPr>
          <a:xfrm>
            <a:off x="3331523" y="3913073"/>
            <a:ext cx="3473334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USE</a:t>
            </a:r>
            <a:r>
              <a:rPr lang="en-US" dirty="0">
                <a:highlight>
                  <a:srgbClr val="EAD8CA"/>
                </a:highligh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dirty="0">
                <a:effectLst/>
                <a:highlight>
                  <a:srgbClr val="EAD8CA"/>
                </a:highligh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present continuous is used to talk about something that is happening or not happening at the moment of speaking.</a:t>
            </a:r>
            <a:endParaRPr lang="en-US" sz="1100" dirty="0">
              <a:effectLst/>
              <a:highlight>
                <a:srgbClr val="EAD8CA"/>
              </a:highlight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596793-D542-4105-A807-DD0C3B85F0DD}"/>
              </a:ext>
            </a:extLst>
          </p:cNvPr>
          <p:cNvSpPr txBox="1"/>
          <p:nvPr/>
        </p:nvSpPr>
        <p:spPr>
          <a:xfrm>
            <a:off x="3293852" y="3385933"/>
            <a:ext cx="3473334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2000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MEANING</a:t>
            </a:r>
            <a:r>
              <a:rPr lang="en-US" sz="2000" dirty="0">
                <a:highlight>
                  <a:srgbClr val="EAD8CA"/>
                </a:highligh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vi-VN" sz="2000" dirty="0">
                <a:highlight>
                  <a:srgbClr val="EAD8CA"/>
                </a:highligh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…….đang </a:t>
            </a:r>
            <a:r>
              <a:rPr lang="vi-VN" sz="2000" dirty="0" err="1">
                <a:highlight>
                  <a:srgbClr val="EAD8CA"/>
                </a:highligh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vi-VN" sz="2000" dirty="0">
                <a:highlight>
                  <a:srgbClr val="EAD8CA"/>
                </a:highligh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highlight>
                  <a:srgbClr val="EAD8CA"/>
                </a:highligh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vi-VN" sz="2000" dirty="0">
                <a:highlight>
                  <a:srgbClr val="EAD8CA"/>
                </a:highligh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…..</a:t>
            </a:r>
            <a:endParaRPr lang="en-US" sz="1200" dirty="0">
              <a:effectLst/>
              <a:highlight>
                <a:srgbClr val="EAD8CA"/>
              </a:highlight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703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BD65868F-A2AE-4852-ABF1-B30D55F12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76" y="362186"/>
            <a:ext cx="6603724" cy="503953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BB7D67-79FC-4CC7-9142-22BF48EA5B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vi-VN" dirty="0"/>
              <a:t>GRAMMAR UNIT 1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F5BD3-58A8-4F16-9878-0B6ABAC2DF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vi-VN" dirty="0"/>
              <a:t>FORM (</a:t>
            </a:r>
            <a:r>
              <a:rPr lang="vi-VN" dirty="0" err="1"/>
              <a:t>Notes</a:t>
            </a:r>
            <a:r>
              <a:rPr lang="vi-VN" dirty="0"/>
              <a:t>)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762C4-7219-4B33-AB86-654C377BEF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vi-VN" dirty="0"/>
              <a:t>13/14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C5FD1-54D9-433A-8F83-F3DD63897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vi-VN" dirty="0" err="1"/>
              <a:t>Text</a:t>
            </a:r>
            <a:r>
              <a:rPr lang="vi-VN" dirty="0"/>
              <a:t>, a </a:t>
            </a:r>
            <a:r>
              <a:rPr lang="vi-VN" dirty="0" err="1"/>
              <a:t>picture</a:t>
            </a:r>
            <a:r>
              <a:rPr lang="vi-VN" dirty="0"/>
              <a:t> to </a:t>
            </a:r>
            <a:r>
              <a:rPr lang="vi-VN" dirty="0" err="1"/>
              <a:t>decorate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398085-5FA5-4561-BA15-7974854CD4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vi-VN" dirty="0" err="1"/>
              <a:t>Slide</a:t>
            </a:r>
            <a:r>
              <a:rPr lang="vi-VN" dirty="0"/>
              <a:t> </a:t>
            </a:r>
            <a:r>
              <a:rPr lang="vi-VN" dirty="0" err="1"/>
              <a:t>advanced</a:t>
            </a:r>
            <a:r>
              <a:rPr lang="vi-VN" dirty="0"/>
              <a:t> </a:t>
            </a:r>
            <a:r>
              <a:rPr lang="vi-VN" dirty="0" err="1"/>
              <a:t>by</a:t>
            </a:r>
            <a:r>
              <a:rPr lang="vi-VN" dirty="0"/>
              <a:t> </a:t>
            </a:r>
            <a:r>
              <a:rPr lang="vi-VN" dirty="0" err="1"/>
              <a:t>user</a:t>
            </a:r>
            <a:r>
              <a:rPr lang="vi-VN" dirty="0"/>
              <a:t>.</a:t>
            </a:r>
          </a:p>
          <a:p>
            <a:r>
              <a:rPr lang="vi-VN" dirty="0" err="1"/>
              <a:t>Navigation</a:t>
            </a:r>
            <a:r>
              <a:rPr lang="vi-VN" dirty="0"/>
              <a:t>: </a:t>
            </a:r>
          </a:p>
          <a:p>
            <a:r>
              <a:rPr lang="vi-VN" dirty="0" err="1"/>
              <a:t>Next</a:t>
            </a:r>
            <a:r>
              <a:rPr lang="vi-VN" dirty="0"/>
              <a:t>= </a:t>
            </a:r>
            <a:r>
              <a:rPr lang="vi-VN" dirty="0" err="1"/>
              <a:t>Examples</a:t>
            </a:r>
            <a:r>
              <a:rPr lang="vi-VN" dirty="0"/>
              <a:t> (14/14)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BDE14C-F72A-4095-8540-5BB1BFAE68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6224" y="5679521"/>
            <a:ext cx="8734425" cy="979975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15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With</a:t>
            </a:r>
            <a:r>
              <a:rPr lang="vi-VN" sz="15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I + am,  </a:t>
            </a:r>
            <a:r>
              <a:rPr lang="vi-VN" sz="15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You,We,they</a:t>
            </a:r>
            <a:r>
              <a:rPr lang="vi-VN" sz="15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+ </a:t>
            </a:r>
            <a:r>
              <a:rPr lang="vi-VN" sz="15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are</a:t>
            </a:r>
            <a:r>
              <a:rPr lang="vi-VN" sz="15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he, </a:t>
            </a:r>
            <a:r>
              <a:rPr lang="vi-VN" sz="15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she</a:t>
            </a:r>
            <a:r>
              <a:rPr lang="vi-VN" sz="15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vi-VN" sz="15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it</a:t>
            </a:r>
            <a:r>
              <a:rPr lang="vi-VN" sz="15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+</a:t>
            </a:r>
            <a:r>
              <a:rPr lang="vi-VN" sz="15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vi-VN" sz="15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some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adverb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clues about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present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continuous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now, at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the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moment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at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present</a:t>
            </a:r>
            <a:endParaRPr lang="en-US" sz="15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CBEE8B-9717-459B-A456-BF0E87B221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椭圆 72">
            <a:extLst>
              <a:ext uri="{FF2B5EF4-FFF2-40B4-BE49-F238E27FC236}">
                <a16:creationId xmlns:a16="http://schemas.microsoft.com/office/drawing/2014/main" id="{E5DAA745-28AE-4540-AE25-C9D80AEE10F5}"/>
              </a:ext>
            </a:extLst>
          </p:cNvPr>
          <p:cNvSpPr/>
          <p:nvPr/>
        </p:nvSpPr>
        <p:spPr>
          <a:xfrm>
            <a:off x="457201" y="1833701"/>
            <a:ext cx="1676400" cy="1976299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74">
              <a:latin typeface="字魂58号-创中黑" panose="00000500000000000000" pitchFamily="2" charset="-122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51364F-6238-4D30-B92F-0B312DD6A9FC}"/>
              </a:ext>
            </a:extLst>
          </p:cNvPr>
          <p:cNvSpPr/>
          <p:nvPr/>
        </p:nvSpPr>
        <p:spPr>
          <a:xfrm>
            <a:off x="685800" y="598569"/>
            <a:ext cx="5544944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dirty="0"/>
              <a:t>FORM</a:t>
            </a:r>
            <a:endParaRPr lang="en-US" sz="3000" dirty="0"/>
          </a:p>
        </p:txBody>
      </p:sp>
      <p:sp>
        <p:nvSpPr>
          <p:cNvPr id="17" name="TextBox 25">
            <a:extLst>
              <a:ext uri="{FF2B5EF4-FFF2-40B4-BE49-F238E27FC236}">
                <a16:creationId xmlns:a16="http://schemas.microsoft.com/office/drawing/2014/main" id="{DABF5E5D-7C4C-4295-A769-6FA2078D3B13}"/>
              </a:ext>
            </a:extLst>
          </p:cNvPr>
          <p:cNvSpPr txBox="1"/>
          <p:nvPr/>
        </p:nvSpPr>
        <p:spPr>
          <a:xfrm>
            <a:off x="2510569" y="2062004"/>
            <a:ext cx="3970463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vi-VN" sz="2000" dirty="0">
                <a:solidFill>
                  <a:srgbClr val="FF0000"/>
                </a:solidFill>
              </a:rPr>
              <a:t>NOTES</a:t>
            </a:r>
            <a:r>
              <a:rPr lang="en-US" sz="2000" dirty="0">
                <a:solidFill>
                  <a:srgbClr val="FF0000"/>
                </a:solidFill>
              </a:rPr>
              <a:t>: </a:t>
            </a:r>
            <a:r>
              <a:rPr lang="vi-VN" sz="2000" dirty="0"/>
              <a:t> I</a:t>
            </a:r>
            <a:r>
              <a:rPr lang="en-US" sz="2000" dirty="0"/>
              <a:t>                     + am</a:t>
            </a:r>
          </a:p>
          <a:p>
            <a:r>
              <a:rPr lang="en-US" sz="2000" dirty="0"/>
              <a:t>              Y</a:t>
            </a:r>
            <a:r>
              <a:rPr lang="vi-VN" sz="2000" dirty="0" err="1"/>
              <a:t>ou</a:t>
            </a:r>
            <a:r>
              <a:rPr lang="vi-VN" sz="2000" dirty="0"/>
              <a:t>, </a:t>
            </a:r>
            <a:r>
              <a:rPr lang="vi-VN" sz="2000" dirty="0" err="1"/>
              <a:t>we</a:t>
            </a:r>
            <a:r>
              <a:rPr lang="vi-VN" sz="2000" dirty="0"/>
              <a:t>, </a:t>
            </a:r>
            <a:r>
              <a:rPr lang="vi-VN" sz="2000" dirty="0" err="1"/>
              <a:t>they</a:t>
            </a:r>
            <a:r>
              <a:rPr lang="vi-VN" sz="2000" dirty="0"/>
              <a:t> +</a:t>
            </a:r>
            <a:r>
              <a:rPr lang="en-US" sz="2000" dirty="0"/>
              <a:t> are</a:t>
            </a:r>
          </a:p>
          <a:p>
            <a:r>
              <a:rPr lang="vi-VN" sz="2000" dirty="0"/>
              <a:t>        </a:t>
            </a:r>
            <a:r>
              <a:rPr lang="en-US" sz="2000" dirty="0"/>
              <a:t>      </a:t>
            </a:r>
            <a:r>
              <a:rPr lang="vi-VN" sz="2000" dirty="0"/>
              <a:t>He, </a:t>
            </a:r>
            <a:r>
              <a:rPr lang="vi-VN" sz="2000" dirty="0" err="1"/>
              <a:t>she</a:t>
            </a:r>
            <a:r>
              <a:rPr lang="vi-VN" sz="2000" dirty="0"/>
              <a:t>,</a:t>
            </a:r>
            <a:r>
              <a:rPr lang="en-US" sz="2000" dirty="0"/>
              <a:t> </a:t>
            </a:r>
            <a:r>
              <a:rPr lang="vi-VN" sz="2000" dirty="0" err="1"/>
              <a:t>it</a:t>
            </a:r>
            <a:r>
              <a:rPr lang="vi-VN" sz="2000" dirty="0"/>
              <a:t> </a:t>
            </a:r>
            <a:r>
              <a:rPr lang="en-US" sz="2000" dirty="0"/>
              <a:t>      + is</a:t>
            </a:r>
          </a:p>
          <a:p>
            <a:r>
              <a:rPr lang="en-US" sz="2000" dirty="0"/>
              <a:t>+ some</a:t>
            </a:r>
            <a:r>
              <a:rPr lang="vi-VN" sz="2000" dirty="0"/>
              <a:t> </a:t>
            </a:r>
            <a:r>
              <a:rPr lang="vi-VN" sz="2000" dirty="0" err="1"/>
              <a:t>adverb</a:t>
            </a:r>
            <a:r>
              <a:rPr lang="vi-VN" sz="2000" dirty="0"/>
              <a:t> </a:t>
            </a:r>
            <a:r>
              <a:rPr lang="en-US" sz="2000" dirty="0"/>
              <a:t>clues about</a:t>
            </a:r>
            <a:r>
              <a:rPr lang="vi-VN" sz="2000" dirty="0"/>
              <a:t> </a:t>
            </a:r>
            <a:r>
              <a:rPr lang="vi-VN" sz="2000" dirty="0" err="1"/>
              <a:t>present</a:t>
            </a:r>
            <a:r>
              <a:rPr lang="vi-VN" sz="2000" dirty="0"/>
              <a:t> </a:t>
            </a:r>
            <a:r>
              <a:rPr lang="vi-VN" sz="2000" dirty="0" err="1"/>
              <a:t>continuous</a:t>
            </a:r>
            <a:r>
              <a:rPr lang="vi-VN" sz="2000" dirty="0"/>
              <a:t>:</a:t>
            </a:r>
            <a:r>
              <a:rPr lang="en-US" sz="2000" dirty="0"/>
              <a:t> now, at the moment, at</a:t>
            </a:r>
            <a:r>
              <a:rPr lang="vi-VN" sz="2000" dirty="0"/>
              <a:t> </a:t>
            </a:r>
            <a:r>
              <a:rPr lang="vi-VN" sz="2000" dirty="0" err="1"/>
              <a:t>present</a:t>
            </a:r>
            <a:endParaRPr lang="en-US" sz="2000" dirty="0"/>
          </a:p>
          <a:p>
            <a:endParaRPr lang="en-US" sz="2400" dirty="0"/>
          </a:p>
          <a:p>
            <a:endParaRPr lang="en-US" sz="27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sz="1200" b="1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Montserrat Semi" charset="0"/>
              <a:sym typeface="字魂58号-创中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114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BD65868F-A2AE-4852-ABF1-B30D55F12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76" y="320145"/>
            <a:ext cx="6603724" cy="503953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BB7D67-79FC-4CC7-9142-22BF48EA5B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vi-VN" dirty="0"/>
              <a:t>GRAMMAR UNIT 1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F5BD3-58A8-4F16-9878-0B6ABAC2DF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vi-VN" dirty="0"/>
              <a:t>EXAMPLES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762C4-7219-4B33-AB86-654C377BEF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vi-VN" dirty="0"/>
              <a:t>14/14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C5FD1-54D9-433A-8F83-F3DD63897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vi-VN" dirty="0" err="1"/>
              <a:t>Text</a:t>
            </a:r>
            <a:r>
              <a:rPr lang="vi-VN" dirty="0"/>
              <a:t>, </a:t>
            </a:r>
            <a:r>
              <a:rPr lang="vi-VN" dirty="0" err="1"/>
              <a:t>character</a:t>
            </a:r>
            <a:r>
              <a:rPr lang="vi-VN" dirty="0"/>
              <a:t>, a </a:t>
            </a:r>
            <a:r>
              <a:rPr lang="vi-VN" dirty="0" err="1"/>
              <a:t>picture</a:t>
            </a:r>
            <a:r>
              <a:rPr lang="vi-VN" dirty="0"/>
              <a:t>, </a:t>
            </a:r>
            <a:r>
              <a:rPr lang="vi-VN" dirty="0" err="1"/>
              <a:t>lines</a:t>
            </a:r>
            <a:r>
              <a:rPr lang="vi-VN" dirty="0"/>
              <a:t> </a:t>
            </a:r>
            <a:r>
              <a:rPr lang="vi-VN" dirty="0" err="1"/>
              <a:t>arrow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398085-5FA5-4561-BA15-7974854CD4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vi-VN" dirty="0" err="1"/>
              <a:t>Slide</a:t>
            </a:r>
            <a:r>
              <a:rPr lang="vi-VN" dirty="0"/>
              <a:t> </a:t>
            </a:r>
            <a:r>
              <a:rPr lang="vi-VN" dirty="0" err="1"/>
              <a:t>advanced</a:t>
            </a:r>
            <a:r>
              <a:rPr lang="vi-VN" dirty="0"/>
              <a:t> </a:t>
            </a:r>
            <a:r>
              <a:rPr lang="vi-VN" dirty="0" err="1"/>
              <a:t>by</a:t>
            </a:r>
            <a:r>
              <a:rPr lang="vi-VN" dirty="0"/>
              <a:t> </a:t>
            </a:r>
            <a:r>
              <a:rPr lang="vi-VN" dirty="0" err="1"/>
              <a:t>user</a:t>
            </a:r>
            <a:r>
              <a:rPr lang="vi-VN" dirty="0"/>
              <a:t>.</a:t>
            </a:r>
          </a:p>
          <a:p>
            <a:endParaRPr lang="vi-V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BDE14C-F72A-4095-8540-5BB1BFAE68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Here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are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some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examples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vi-VN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 am </a:t>
            </a:r>
            <a:r>
              <a:rPr lang="vi-VN" sz="1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walking</a:t>
            </a:r>
            <a:r>
              <a:rPr lang="vi-VN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at</a:t>
            </a:r>
            <a:r>
              <a:rPr lang="vi-VN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present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1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She</a:t>
            </a:r>
            <a:r>
              <a:rPr lang="vi-VN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vi-VN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playing</a:t>
            </a:r>
            <a:r>
              <a:rPr lang="vi-VN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the </a:t>
            </a:r>
            <a:r>
              <a:rPr lang="vi-VN" sz="1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guitar</a:t>
            </a:r>
            <a:r>
              <a:rPr lang="vi-VN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at</a:t>
            </a:r>
            <a:r>
              <a:rPr lang="vi-VN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the </a:t>
            </a:r>
            <a:r>
              <a:rPr lang="vi-VN" sz="1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moment</a:t>
            </a:r>
            <a:r>
              <a:rPr lang="vi-VN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1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vi-VN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are</a:t>
            </a:r>
            <a:r>
              <a:rPr lang="vi-VN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going</a:t>
            </a:r>
            <a:r>
              <a:rPr lang="vi-VN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shopping</a:t>
            </a:r>
            <a:r>
              <a:rPr lang="vi-VN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now</a:t>
            </a:r>
            <a:r>
              <a:rPr lang="vi-VN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CBEE8B-9717-459B-A456-BF0E87B221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51364F-6238-4D30-B92F-0B312DD6A9FC}"/>
              </a:ext>
            </a:extLst>
          </p:cNvPr>
          <p:cNvSpPr/>
          <p:nvPr/>
        </p:nvSpPr>
        <p:spPr>
          <a:xfrm>
            <a:off x="685800" y="556563"/>
            <a:ext cx="5544944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dirty="0"/>
              <a:t>EXAMPLES</a:t>
            </a:r>
            <a:endParaRPr lang="en-US" sz="3000" dirty="0"/>
          </a:p>
        </p:txBody>
      </p:sp>
      <p:pic>
        <p:nvPicPr>
          <p:cNvPr id="17" name="Picture 2" descr="Kinh nghiệm luyện thi IELTS Speaking: Walking topic Trung tâm tiếng anh  IBEST">
            <a:extLst>
              <a:ext uri="{FF2B5EF4-FFF2-40B4-BE49-F238E27FC236}">
                <a16:creationId xmlns:a16="http://schemas.microsoft.com/office/drawing/2014/main" id="{4DE317D9-C18C-4D4E-9CAA-A0007E352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2" y="1675039"/>
            <a:ext cx="1459963" cy="145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7 mẹo luyện tai cho nghệ sĩ guitar">
            <a:extLst>
              <a:ext uri="{FF2B5EF4-FFF2-40B4-BE49-F238E27FC236}">
                <a16:creationId xmlns:a16="http://schemas.microsoft.com/office/drawing/2014/main" id="{36BEC6B9-5936-4DBB-89F8-CE520B3E9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071" y="1804466"/>
            <a:ext cx="1788606" cy="120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Từ vựng tiếng Anh căn bản - Chủ đề mua sắm (shopping)">
            <a:extLst>
              <a:ext uri="{FF2B5EF4-FFF2-40B4-BE49-F238E27FC236}">
                <a16:creationId xmlns:a16="http://schemas.microsoft.com/office/drawing/2014/main" id="{3317C7DD-0790-48EA-A22A-E04FC160C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914" y="1726657"/>
            <a:ext cx="2295991" cy="142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25">
            <a:extLst>
              <a:ext uri="{FF2B5EF4-FFF2-40B4-BE49-F238E27FC236}">
                <a16:creationId xmlns:a16="http://schemas.microsoft.com/office/drawing/2014/main" id="{95C5195B-9F05-4D44-9BF9-CBDBCFBBC6D7}"/>
              </a:ext>
            </a:extLst>
          </p:cNvPr>
          <p:cNvSpPr txBox="1"/>
          <p:nvPr/>
        </p:nvSpPr>
        <p:spPr>
          <a:xfrm>
            <a:off x="4601934" y="3283409"/>
            <a:ext cx="28412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We </a:t>
            </a:r>
            <a:r>
              <a:rPr lang="en-US" sz="2700" dirty="0">
                <a:solidFill>
                  <a:srgbClr val="FF0000"/>
                </a:solidFill>
              </a:rPr>
              <a:t>are going </a:t>
            </a:r>
            <a:r>
              <a:rPr lang="en-US" sz="2700" dirty="0"/>
              <a:t>shopping now.</a:t>
            </a:r>
            <a:endParaRPr lang="en-US" sz="27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sz="1200" b="1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Montserrat Semi" charset="0"/>
              <a:sym typeface="字魂58号-创中黑" panose="00000500000000000000" pitchFamily="2" charset="-122"/>
            </a:endParaRPr>
          </a:p>
        </p:txBody>
      </p:sp>
      <p:sp>
        <p:nvSpPr>
          <p:cNvPr id="21" name="TextBox 25">
            <a:extLst>
              <a:ext uri="{FF2B5EF4-FFF2-40B4-BE49-F238E27FC236}">
                <a16:creationId xmlns:a16="http://schemas.microsoft.com/office/drawing/2014/main" id="{2AEC8187-CF81-43C7-9C79-F138974FE7EE}"/>
              </a:ext>
            </a:extLst>
          </p:cNvPr>
          <p:cNvSpPr txBox="1"/>
          <p:nvPr/>
        </p:nvSpPr>
        <p:spPr>
          <a:xfrm>
            <a:off x="2188952" y="4441158"/>
            <a:ext cx="3528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She</a:t>
            </a:r>
            <a:r>
              <a:rPr lang="vi-VN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vi-VN" sz="2400" dirty="0">
                <a:solidFill>
                  <a:srgbClr val="FF0000"/>
                </a:solidFill>
              </a:rPr>
              <a:t>s </a:t>
            </a:r>
            <a:r>
              <a:rPr lang="vi-VN" sz="2400" dirty="0" err="1">
                <a:solidFill>
                  <a:srgbClr val="FF0000"/>
                </a:solidFill>
              </a:rPr>
              <a:t>playing</a:t>
            </a:r>
            <a:r>
              <a:rPr lang="vi-VN" sz="2400" dirty="0">
                <a:solidFill>
                  <a:srgbClr val="FF0000"/>
                </a:solidFill>
              </a:rPr>
              <a:t> </a:t>
            </a:r>
            <a:r>
              <a:rPr lang="vi-VN" sz="2400" dirty="0"/>
              <a:t>the </a:t>
            </a:r>
            <a:r>
              <a:rPr lang="vi-VN" sz="2400" dirty="0" err="1"/>
              <a:t>guitar</a:t>
            </a:r>
            <a:r>
              <a:rPr lang="vi-VN" sz="2400" dirty="0"/>
              <a:t> </a:t>
            </a:r>
            <a:r>
              <a:rPr lang="vi-VN" sz="2400" dirty="0" err="1"/>
              <a:t>at</a:t>
            </a:r>
            <a:r>
              <a:rPr lang="vi-VN" sz="2400" dirty="0"/>
              <a:t> the </a:t>
            </a:r>
            <a:r>
              <a:rPr lang="vi-VN" sz="2400" dirty="0" err="1"/>
              <a:t>moment</a:t>
            </a:r>
            <a:r>
              <a:rPr lang="vi-VN" sz="1350" b="1" dirty="0"/>
              <a:t>.</a:t>
            </a:r>
            <a:endParaRPr lang="en-US" sz="27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sz="1200" b="1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Montserrat Semi" charset="0"/>
              <a:sym typeface="字魂58号-创中黑" panose="00000500000000000000" pitchFamily="2" charset="-122"/>
            </a:endParaRPr>
          </a:p>
        </p:txBody>
      </p:sp>
      <p:sp>
        <p:nvSpPr>
          <p:cNvPr id="22" name="TextBox 25">
            <a:extLst>
              <a:ext uri="{FF2B5EF4-FFF2-40B4-BE49-F238E27FC236}">
                <a16:creationId xmlns:a16="http://schemas.microsoft.com/office/drawing/2014/main" id="{806D89CD-2606-45BA-905B-A44151F26515}"/>
              </a:ext>
            </a:extLst>
          </p:cNvPr>
          <p:cNvSpPr txBox="1"/>
          <p:nvPr/>
        </p:nvSpPr>
        <p:spPr>
          <a:xfrm>
            <a:off x="210904" y="3381900"/>
            <a:ext cx="23420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I </a:t>
            </a:r>
            <a:r>
              <a:rPr lang="en-US" sz="2700" dirty="0">
                <a:solidFill>
                  <a:srgbClr val="FF0000"/>
                </a:solidFill>
              </a:rPr>
              <a:t>am walking </a:t>
            </a:r>
            <a:r>
              <a:rPr lang="en-US" sz="2700" dirty="0"/>
              <a:t>at present.</a:t>
            </a:r>
            <a:endParaRPr lang="en-US" sz="27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sz="1200" b="1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Montserrat Semi" charset="0"/>
              <a:sym typeface="字魂58号-创中黑" panose="00000500000000000000" pitchFamily="2" charset="-122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A99467A-A64B-4E6C-92B0-5C060863B9CF}"/>
              </a:ext>
            </a:extLst>
          </p:cNvPr>
          <p:cNvCxnSpPr>
            <a:cxnSpLocks/>
          </p:cNvCxnSpPr>
          <p:nvPr/>
        </p:nvCxnSpPr>
        <p:spPr>
          <a:xfrm flipV="1">
            <a:off x="2706312" y="3159065"/>
            <a:ext cx="816062" cy="1269446"/>
          </a:xfrm>
          <a:prstGeom prst="straightConnector1">
            <a:avLst/>
          </a:prstGeom>
          <a:ln w="57150">
            <a:solidFill>
              <a:srgbClr val="C230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67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BD65868F-A2AE-4852-ABF1-B30D55F12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75" y="446101"/>
            <a:ext cx="6603724" cy="503953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BB7D67-79FC-4CC7-9142-22BF48EA5B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vi-VN" dirty="0"/>
              <a:t>GRAMMAR UNIT 1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F5BD3-58A8-4F16-9878-0B6ABAC2DF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0079" y="149575"/>
            <a:ext cx="2812208" cy="304800"/>
          </a:xfrm>
        </p:spPr>
        <p:txBody>
          <a:bodyPr/>
          <a:lstStyle/>
          <a:p>
            <a:r>
              <a:rPr lang="vi-VN" dirty="0"/>
              <a:t>PRESENT SIMPLE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762C4-7219-4B33-AB86-654C377BEF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54017" y="179401"/>
            <a:ext cx="1411862" cy="228600"/>
          </a:xfrm>
        </p:spPr>
        <p:txBody>
          <a:bodyPr/>
          <a:lstStyle/>
          <a:p>
            <a:r>
              <a:rPr lang="vi-VN" dirty="0"/>
              <a:t> 2/14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C5FD1-54D9-433A-8F83-F3DD63897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vi-VN" dirty="0" err="1"/>
              <a:t>Text</a:t>
            </a:r>
            <a:r>
              <a:rPr lang="vi-VN" dirty="0"/>
              <a:t>, a </a:t>
            </a:r>
            <a:r>
              <a:rPr lang="vi-VN" dirty="0" err="1"/>
              <a:t>picture</a:t>
            </a:r>
            <a:r>
              <a:rPr lang="vi-VN" dirty="0"/>
              <a:t> to </a:t>
            </a:r>
            <a:r>
              <a:rPr lang="vi-VN" dirty="0" err="1"/>
              <a:t>decorate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398085-5FA5-4561-BA15-7974854CD4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vi-VN" dirty="0" err="1"/>
              <a:t>Slide</a:t>
            </a:r>
            <a:r>
              <a:rPr lang="vi-VN" dirty="0"/>
              <a:t> </a:t>
            </a:r>
            <a:r>
              <a:rPr lang="vi-VN" dirty="0" err="1"/>
              <a:t>advanced</a:t>
            </a:r>
            <a:r>
              <a:rPr lang="vi-VN" dirty="0"/>
              <a:t> </a:t>
            </a:r>
            <a:r>
              <a:rPr lang="vi-VN" dirty="0" err="1"/>
              <a:t>by</a:t>
            </a:r>
            <a:r>
              <a:rPr lang="vi-VN" dirty="0"/>
              <a:t> </a:t>
            </a:r>
            <a:r>
              <a:rPr lang="vi-VN" dirty="0" err="1"/>
              <a:t>user</a:t>
            </a:r>
            <a:r>
              <a:rPr lang="vi-VN" dirty="0"/>
              <a:t>.</a:t>
            </a:r>
          </a:p>
          <a:p>
            <a:r>
              <a:rPr lang="vi-VN" dirty="0" err="1"/>
              <a:t>Navigation</a:t>
            </a:r>
            <a:r>
              <a:rPr lang="vi-VN" dirty="0"/>
              <a:t>: </a:t>
            </a:r>
          </a:p>
          <a:p>
            <a:r>
              <a:rPr lang="vi-VN" dirty="0" err="1"/>
              <a:t>Next</a:t>
            </a:r>
            <a:r>
              <a:rPr lang="vi-VN" dirty="0"/>
              <a:t>= PRESENT SIMPLE (</a:t>
            </a:r>
            <a:r>
              <a:rPr lang="vi-VN" dirty="0" err="1"/>
              <a:t>Introduction</a:t>
            </a:r>
            <a:r>
              <a:rPr lang="vi-VN" dirty="0"/>
              <a:t>) (3/14) 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BDE14C-F72A-4095-8540-5BB1BFAE68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6695" y="5602001"/>
            <a:ext cx="8734425" cy="1106424"/>
          </a:xfrm>
        </p:spPr>
        <p:txBody>
          <a:bodyPr/>
          <a:lstStyle/>
          <a:p>
            <a:r>
              <a:rPr lang="vi-VN" sz="1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Now</a:t>
            </a:r>
            <a:r>
              <a:rPr lang="vi-VN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 </a:t>
            </a:r>
            <a:r>
              <a:rPr lang="vi-VN" sz="1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we</a:t>
            </a:r>
            <a:r>
              <a:rPr lang="vi-VN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 </a:t>
            </a:r>
            <a:r>
              <a:rPr lang="vi-VN" sz="1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have</a:t>
            </a:r>
            <a:r>
              <a:rPr lang="vi-VN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 the </a:t>
            </a:r>
            <a:r>
              <a:rPr lang="vi-VN" sz="1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first</a:t>
            </a:r>
            <a:r>
              <a:rPr lang="vi-VN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 </a:t>
            </a:r>
            <a:r>
              <a:rPr lang="vi-VN" sz="1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grammar</a:t>
            </a:r>
            <a:r>
              <a:rPr lang="vi-VN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 </a:t>
            </a:r>
            <a:r>
              <a:rPr lang="vi-VN" sz="1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point</a:t>
            </a:r>
            <a:r>
              <a:rPr lang="vi-VN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.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CBEE8B-9717-459B-A456-BF0E87B221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图片 11">
            <a:extLst>
              <a:ext uri="{FF2B5EF4-FFF2-40B4-BE49-F238E27FC236}">
                <a16:creationId xmlns:a16="http://schemas.microsoft.com/office/drawing/2014/main" id="{1C8E0D77-8E9D-4645-B79C-3D7B2F3787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6055"/>
          <a:stretch/>
        </p:blipFill>
        <p:spPr>
          <a:xfrm rot="5400000">
            <a:off x="988074" y="-316273"/>
            <a:ext cx="4955152" cy="6479900"/>
          </a:xfrm>
          <a:prstGeom prst="rect">
            <a:avLst/>
          </a:prstGeom>
        </p:spPr>
      </p:pic>
      <p:sp>
        <p:nvSpPr>
          <p:cNvPr id="16" name="矩形: 圆角 4">
            <a:extLst>
              <a:ext uri="{FF2B5EF4-FFF2-40B4-BE49-F238E27FC236}">
                <a16:creationId xmlns:a16="http://schemas.microsoft.com/office/drawing/2014/main" id="{4746FCB1-AFF6-4178-9587-22012172F4D8}"/>
              </a:ext>
            </a:extLst>
          </p:cNvPr>
          <p:cNvSpPr/>
          <p:nvPr/>
        </p:nvSpPr>
        <p:spPr>
          <a:xfrm>
            <a:off x="1380483" y="1437197"/>
            <a:ext cx="4724649" cy="2859656"/>
          </a:xfrm>
          <a:prstGeom prst="roundRect">
            <a:avLst>
              <a:gd name="adj" fmla="val 4092"/>
            </a:avLst>
          </a:prstGeom>
          <a:solidFill>
            <a:srgbClr val="F5EFE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矩形 30">
            <a:extLst>
              <a:ext uri="{FF2B5EF4-FFF2-40B4-BE49-F238E27FC236}">
                <a16:creationId xmlns:a16="http://schemas.microsoft.com/office/drawing/2014/main" id="{487E5D05-ED96-48E2-918A-65805F86C313}"/>
              </a:ext>
            </a:extLst>
          </p:cNvPr>
          <p:cNvSpPr/>
          <p:nvPr/>
        </p:nvSpPr>
        <p:spPr>
          <a:xfrm>
            <a:off x="883377" y="2082195"/>
            <a:ext cx="3710530" cy="15696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r"/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字魂58号-创中黑" panose="00000500000000000000" pitchFamily="2" charset="-122"/>
              </a:rPr>
              <a:t>PRESENT</a:t>
            </a:r>
            <a:r>
              <a:rPr lang="vi-VN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字魂58号-创中黑" panose="00000500000000000000" pitchFamily="2" charset="-122"/>
              </a:rPr>
              <a:t> </a:t>
            </a:r>
          </a:p>
          <a:p>
            <a:pPr algn="r"/>
            <a:r>
              <a:rPr lang="vi-VN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字魂58号-创中黑" panose="00000500000000000000" pitchFamily="2" charset="-122"/>
              </a:rPr>
              <a:t>SIMPLE </a:t>
            </a:r>
          </a:p>
          <a:p>
            <a:pPr algn="r"/>
            <a:r>
              <a:rPr lang="vi-VN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字魂58号-创中黑" panose="00000500000000000000" pitchFamily="2" charset="-122"/>
              </a:rPr>
              <a:t>TENSE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字魂58号-创中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065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vi-VN" dirty="0"/>
              <a:t>GRAMMAR UNIT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77640" y="156465"/>
            <a:ext cx="2812208" cy="304800"/>
          </a:xfrm>
        </p:spPr>
        <p:txBody>
          <a:bodyPr/>
          <a:lstStyle/>
          <a:p>
            <a:r>
              <a:rPr lang="vi-VN" dirty="0"/>
              <a:t>PRESENT SIMPLE (</a:t>
            </a:r>
            <a:r>
              <a:rPr lang="vi-VN" dirty="0" err="1"/>
              <a:t>Introduction</a:t>
            </a:r>
            <a:r>
              <a:rPr lang="vi-VN" dirty="0"/>
              <a:t>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vi-VN" dirty="0"/>
              <a:t>3/14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vi-VN" dirty="0" err="1"/>
              <a:t>Text</a:t>
            </a:r>
            <a:r>
              <a:rPr lang="vi-VN" dirty="0"/>
              <a:t>, </a:t>
            </a:r>
            <a:r>
              <a:rPr lang="vi-VN" dirty="0" err="1"/>
              <a:t>characters</a:t>
            </a:r>
            <a:r>
              <a:rPr lang="vi-VN" dirty="0"/>
              <a:t>, a </a:t>
            </a:r>
            <a:r>
              <a:rPr lang="vi-VN" dirty="0" err="1"/>
              <a:t>picture</a:t>
            </a:r>
            <a:r>
              <a:rPr lang="vi-VN" dirty="0"/>
              <a:t>, </a:t>
            </a:r>
            <a:r>
              <a:rPr lang="vi-VN" dirty="0" err="1"/>
              <a:t>lines</a:t>
            </a:r>
            <a:r>
              <a:rPr lang="vi-VN" dirty="0"/>
              <a:t> </a:t>
            </a:r>
            <a:r>
              <a:rPr lang="vi-VN" dirty="0" err="1"/>
              <a:t>arrow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vi-VN" dirty="0" err="1"/>
              <a:t>Slide</a:t>
            </a:r>
            <a:r>
              <a:rPr lang="vi-VN" dirty="0"/>
              <a:t> </a:t>
            </a:r>
            <a:r>
              <a:rPr lang="vi-VN" dirty="0" err="1"/>
              <a:t>advanced</a:t>
            </a:r>
            <a:r>
              <a:rPr lang="vi-VN" dirty="0"/>
              <a:t> </a:t>
            </a:r>
            <a:r>
              <a:rPr lang="vi-VN" dirty="0" err="1"/>
              <a:t>by</a:t>
            </a:r>
            <a:r>
              <a:rPr lang="vi-VN" dirty="0"/>
              <a:t> </a:t>
            </a:r>
            <a:r>
              <a:rPr lang="vi-VN" dirty="0" err="1"/>
              <a:t>user</a:t>
            </a:r>
            <a:r>
              <a:rPr lang="vi-VN" dirty="0"/>
              <a:t>.</a:t>
            </a:r>
          </a:p>
          <a:p>
            <a:r>
              <a:rPr lang="vi-VN" dirty="0" err="1"/>
              <a:t>Navigation</a:t>
            </a:r>
            <a:r>
              <a:rPr lang="vi-VN" dirty="0"/>
              <a:t>: </a:t>
            </a:r>
          </a:p>
          <a:p>
            <a:r>
              <a:rPr lang="vi-VN" dirty="0" err="1"/>
              <a:t>Next</a:t>
            </a:r>
            <a:r>
              <a:rPr lang="vi-VN" dirty="0"/>
              <a:t>= </a:t>
            </a:r>
            <a:r>
              <a:rPr lang="vi-VN" dirty="0" err="1"/>
              <a:t>Intro</a:t>
            </a:r>
            <a:r>
              <a:rPr lang="vi-VN" dirty="0"/>
              <a:t> (</a:t>
            </a:r>
            <a:r>
              <a:rPr lang="vi-VN" dirty="0" err="1"/>
              <a:t>cont</a:t>
            </a:r>
            <a:r>
              <a:rPr lang="vi-VN" dirty="0"/>
              <a:t>.) (4/14)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Now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look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at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the Picture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here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it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a …..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Yes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it’s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a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school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a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clock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at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7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a.m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 I can say, I go to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school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everyday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at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7.a.m. To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show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that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activity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“go to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school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repeats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everyday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.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Now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listen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to  me,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pause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the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clip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repeat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the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sentence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 I go to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school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everyday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at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7a.m.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图片 11">
            <a:extLst>
              <a:ext uri="{FF2B5EF4-FFF2-40B4-BE49-F238E27FC236}">
                <a16:creationId xmlns:a16="http://schemas.microsoft.com/office/drawing/2014/main" id="{59E5AEDE-D5D3-4012-A9AC-4CF17AE55C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6055"/>
          <a:stretch/>
        </p:blipFill>
        <p:spPr>
          <a:xfrm rot="5400000">
            <a:off x="1100856" y="-336934"/>
            <a:ext cx="4898491" cy="6544168"/>
          </a:xfrm>
          <a:prstGeom prst="rect">
            <a:avLst/>
          </a:prstGeom>
        </p:spPr>
      </p:pic>
      <p:sp>
        <p:nvSpPr>
          <p:cNvPr id="10" name="矩形: 圆角 4">
            <a:extLst>
              <a:ext uri="{FF2B5EF4-FFF2-40B4-BE49-F238E27FC236}">
                <a16:creationId xmlns:a16="http://schemas.microsoft.com/office/drawing/2014/main" id="{B74AAF5D-65FA-4D57-937D-9BE2691CE598}"/>
              </a:ext>
            </a:extLst>
          </p:cNvPr>
          <p:cNvSpPr/>
          <p:nvPr/>
        </p:nvSpPr>
        <p:spPr>
          <a:xfrm>
            <a:off x="1022861" y="647700"/>
            <a:ext cx="5105400" cy="4574901"/>
          </a:xfrm>
          <a:prstGeom prst="roundRect">
            <a:avLst>
              <a:gd name="adj" fmla="val 4092"/>
            </a:avLst>
          </a:prstGeom>
          <a:solidFill>
            <a:srgbClr val="F5EFE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TextBox 25">
            <a:extLst>
              <a:ext uri="{FF2B5EF4-FFF2-40B4-BE49-F238E27FC236}">
                <a16:creationId xmlns:a16="http://schemas.microsoft.com/office/drawing/2014/main" id="{9192FE31-A11A-4EAD-984C-B9F876E86B14}"/>
              </a:ext>
            </a:extLst>
          </p:cNvPr>
          <p:cNvSpPr txBox="1"/>
          <p:nvPr/>
        </p:nvSpPr>
        <p:spPr>
          <a:xfrm>
            <a:off x="1153204" y="4367489"/>
            <a:ext cx="54761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vi-VN" sz="3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go</a:t>
            </a:r>
            <a:r>
              <a:rPr lang="vi-VN" sz="3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to </a:t>
            </a:r>
            <a:r>
              <a:rPr lang="vi-VN" sz="30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school</a:t>
            </a:r>
            <a:r>
              <a:rPr lang="vi-VN" sz="3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everyday</a:t>
            </a:r>
            <a:r>
              <a:rPr lang="vi-VN" sz="3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at</a:t>
            </a:r>
            <a:r>
              <a:rPr lang="vi-VN" sz="3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7a.m.</a:t>
            </a:r>
            <a:endParaRPr lang="en-US" sz="3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sz="1200" b="1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Montserrat Semi" charset="0"/>
              <a:sym typeface="字魂58号-创中黑" panose="00000500000000000000" pitchFamily="2" charset="-122"/>
            </a:endParaRPr>
          </a:p>
        </p:txBody>
      </p:sp>
      <p:pic>
        <p:nvPicPr>
          <p:cNvPr id="12" name="Picture 6" descr="Premium Vector | Little kids go to school">
            <a:extLst>
              <a:ext uri="{FF2B5EF4-FFF2-40B4-BE49-F238E27FC236}">
                <a16:creationId xmlns:a16="http://schemas.microsoft.com/office/drawing/2014/main" id="{0CE1A95F-1880-44B0-BD39-F116AAE95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330" y="1142673"/>
            <a:ext cx="3041837" cy="310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ECBE0D2-A65B-4F8D-AC36-B7F9F4AC6F00}"/>
              </a:ext>
            </a:extLst>
          </p:cNvPr>
          <p:cNvCxnSpPr>
            <a:cxnSpLocks/>
          </p:cNvCxnSpPr>
          <p:nvPr/>
        </p:nvCxnSpPr>
        <p:spPr>
          <a:xfrm flipV="1">
            <a:off x="865768" y="1682847"/>
            <a:ext cx="1445079" cy="94009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60C6FD-615D-43F7-8306-E68B6E8B8991}"/>
              </a:ext>
            </a:extLst>
          </p:cNvPr>
          <p:cNvCxnSpPr>
            <a:cxnSpLocks/>
          </p:cNvCxnSpPr>
          <p:nvPr/>
        </p:nvCxnSpPr>
        <p:spPr>
          <a:xfrm flipV="1">
            <a:off x="668378" y="3143961"/>
            <a:ext cx="1839857" cy="74457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2651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vi-VN" dirty="0"/>
              <a:t>GRAMMAR UNIT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vi-VN" dirty="0" err="1"/>
              <a:t>Intro</a:t>
            </a:r>
            <a:r>
              <a:rPr lang="vi-VN" dirty="0"/>
              <a:t> (</a:t>
            </a:r>
            <a:r>
              <a:rPr lang="vi-VN" dirty="0" err="1"/>
              <a:t>cont</a:t>
            </a:r>
            <a:r>
              <a:rPr lang="vi-VN" dirty="0"/>
              <a:t>.)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vi-VN" dirty="0"/>
              <a:t>4/14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vi-VN" dirty="0" err="1"/>
              <a:t>Text</a:t>
            </a:r>
            <a:r>
              <a:rPr lang="vi-VN" dirty="0"/>
              <a:t>, </a:t>
            </a:r>
            <a:r>
              <a:rPr lang="vi-VN" dirty="0" err="1"/>
              <a:t>character</a:t>
            </a:r>
            <a:r>
              <a:rPr lang="vi-VN" dirty="0"/>
              <a:t>, a </a:t>
            </a:r>
            <a:r>
              <a:rPr lang="vi-VN" dirty="0" err="1"/>
              <a:t>picture</a:t>
            </a:r>
            <a:r>
              <a:rPr lang="vi-VN" dirty="0"/>
              <a:t>, </a:t>
            </a:r>
            <a:r>
              <a:rPr lang="vi-VN" dirty="0" err="1"/>
              <a:t>lines</a:t>
            </a:r>
            <a:r>
              <a:rPr lang="vi-VN" dirty="0"/>
              <a:t> </a:t>
            </a:r>
            <a:r>
              <a:rPr lang="vi-VN" dirty="0" err="1"/>
              <a:t>arrow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vi-VN" dirty="0" err="1"/>
              <a:t>Slide</a:t>
            </a:r>
            <a:r>
              <a:rPr lang="vi-VN" dirty="0"/>
              <a:t> </a:t>
            </a:r>
            <a:r>
              <a:rPr lang="vi-VN" dirty="0" err="1"/>
              <a:t>advanced</a:t>
            </a:r>
            <a:r>
              <a:rPr lang="vi-VN" dirty="0"/>
              <a:t> </a:t>
            </a:r>
            <a:r>
              <a:rPr lang="vi-VN" dirty="0" err="1"/>
              <a:t>by</a:t>
            </a:r>
            <a:r>
              <a:rPr lang="vi-VN" dirty="0"/>
              <a:t> </a:t>
            </a:r>
            <a:r>
              <a:rPr lang="vi-VN" dirty="0" err="1"/>
              <a:t>user</a:t>
            </a:r>
            <a:r>
              <a:rPr lang="vi-VN" dirty="0"/>
              <a:t>.</a:t>
            </a:r>
          </a:p>
          <a:p>
            <a:r>
              <a:rPr lang="vi-VN" dirty="0" err="1"/>
              <a:t>Navigation</a:t>
            </a:r>
            <a:r>
              <a:rPr lang="vi-VN" dirty="0"/>
              <a:t>: </a:t>
            </a:r>
          </a:p>
          <a:p>
            <a:r>
              <a:rPr lang="vi-VN" dirty="0" err="1"/>
              <a:t>Next</a:t>
            </a:r>
            <a:r>
              <a:rPr lang="vi-VN" dirty="0"/>
              <a:t>= </a:t>
            </a:r>
            <a:r>
              <a:rPr lang="vi-VN" dirty="0" err="1"/>
              <a:t>Sentence</a:t>
            </a:r>
            <a:r>
              <a:rPr lang="vi-VN" dirty="0"/>
              <a:t> </a:t>
            </a:r>
            <a:r>
              <a:rPr lang="vi-VN" dirty="0" err="1"/>
              <a:t>Combination</a:t>
            </a:r>
            <a:r>
              <a:rPr lang="vi-VN" dirty="0"/>
              <a:t> (5/14)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Now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looking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at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the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second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picture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what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it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?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Exactly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it’s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car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a men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there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 I can say he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always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goes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to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work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by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car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 To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show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that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activity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“go to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work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by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car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repeats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everyday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Now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listen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to  me,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pause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the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clip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repeat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the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sentence</a:t>
            </a:r>
            <a:r>
              <a:rPr lang="vi-VN" sz="18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he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always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goes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to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work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by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car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图片 11">
            <a:extLst>
              <a:ext uri="{FF2B5EF4-FFF2-40B4-BE49-F238E27FC236}">
                <a16:creationId xmlns:a16="http://schemas.microsoft.com/office/drawing/2014/main" id="{7C53B874-FCD1-48A8-B95A-34B77D0749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6055"/>
          <a:stretch/>
        </p:blipFill>
        <p:spPr>
          <a:xfrm rot="5400000">
            <a:off x="1118778" y="-329018"/>
            <a:ext cx="4896665" cy="6581777"/>
          </a:xfrm>
          <a:prstGeom prst="rect">
            <a:avLst/>
          </a:prstGeom>
        </p:spPr>
      </p:pic>
      <p:sp>
        <p:nvSpPr>
          <p:cNvPr id="10" name="矩形: 圆角 4">
            <a:extLst>
              <a:ext uri="{FF2B5EF4-FFF2-40B4-BE49-F238E27FC236}">
                <a16:creationId xmlns:a16="http://schemas.microsoft.com/office/drawing/2014/main" id="{B5C3C5EA-6295-42D3-812A-151E7B5508AD}"/>
              </a:ext>
            </a:extLst>
          </p:cNvPr>
          <p:cNvSpPr/>
          <p:nvPr/>
        </p:nvSpPr>
        <p:spPr>
          <a:xfrm>
            <a:off x="742405" y="518150"/>
            <a:ext cx="5598944" cy="4469009"/>
          </a:xfrm>
          <a:prstGeom prst="roundRect">
            <a:avLst>
              <a:gd name="adj" fmla="val 4092"/>
            </a:avLst>
          </a:prstGeom>
          <a:solidFill>
            <a:srgbClr val="F5EFE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TextBox 25">
            <a:extLst>
              <a:ext uri="{FF2B5EF4-FFF2-40B4-BE49-F238E27FC236}">
                <a16:creationId xmlns:a16="http://schemas.microsoft.com/office/drawing/2014/main" id="{2D774F29-AAB2-474C-909F-1F323A1A4346}"/>
              </a:ext>
            </a:extLst>
          </p:cNvPr>
          <p:cNvSpPr txBox="1"/>
          <p:nvPr/>
        </p:nvSpPr>
        <p:spPr>
          <a:xfrm>
            <a:off x="1076169" y="3516249"/>
            <a:ext cx="518902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H</a:t>
            </a:r>
            <a:r>
              <a:rPr lang="vi-VN" sz="2700" dirty="0">
                <a:solidFill>
                  <a:srgbClr val="FF0000"/>
                </a:solidFill>
              </a:rPr>
              <a:t>e</a:t>
            </a:r>
            <a:r>
              <a:rPr lang="vi-VN" sz="2700" dirty="0"/>
              <a:t> </a:t>
            </a:r>
            <a:r>
              <a:rPr lang="vi-VN" sz="2700" dirty="0" err="1"/>
              <a:t>always</a:t>
            </a:r>
            <a:r>
              <a:rPr lang="vi-VN" sz="2700" dirty="0"/>
              <a:t> </a:t>
            </a:r>
            <a:r>
              <a:rPr lang="vi-VN" sz="2700" dirty="0" err="1">
                <a:solidFill>
                  <a:srgbClr val="FF0000"/>
                </a:solidFill>
              </a:rPr>
              <a:t>goes</a:t>
            </a:r>
            <a:r>
              <a:rPr lang="vi-VN" sz="2700" dirty="0"/>
              <a:t> to </a:t>
            </a:r>
            <a:r>
              <a:rPr lang="vi-VN" sz="2700" dirty="0" err="1"/>
              <a:t>work</a:t>
            </a:r>
            <a:r>
              <a:rPr lang="vi-VN" sz="2700" dirty="0"/>
              <a:t> </a:t>
            </a:r>
            <a:r>
              <a:rPr lang="vi-VN" sz="2700" dirty="0" err="1"/>
              <a:t>by</a:t>
            </a:r>
            <a:r>
              <a:rPr lang="vi-VN" sz="2700" dirty="0"/>
              <a:t> </a:t>
            </a:r>
            <a:r>
              <a:rPr lang="vi-VN" sz="2700" dirty="0" err="1"/>
              <a:t>car</a:t>
            </a:r>
            <a:r>
              <a:rPr lang="en-US" sz="2700" dirty="0"/>
              <a:t>.</a:t>
            </a:r>
            <a:endParaRPr lang="en-US" sz="27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sz="1200" b="1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Montserrat Semi" charset="0"/>
              <a:sym typeface="字魂58号-创中黑" panose="00000500000000000000" pitchFamily="2" charset="-122"/>
            </a:endParaRPr>
          </a:p>
        </p:txBody>
      </p:sp>
      <p:pic>
        <p:nvPicPr>
          <p:cNvPr id="12" name="Picture 2" descr="Could You Survive Without a Car? Take Our Quiz to Find Out">
            <a:extLst>
              <a:ext uri="{FF2B5EF4-FFF2-40B4-BE49-F238E27FC236}">
                <a16:creationId xmlns:a16="http://schemas.microsoft.com/office/drawing/2014/main" id="{764C47F5-B067-4C1B-B9CB-36755ED2D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16" y="536275"/>
            <a:ext cx="4300443" cy="246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09F0613-D0FB-4BD7-AA05-8162B397429E}"/>
              </a:ext>
            </a:extLst>
          </p:cNvPr>
          <p:cNvCxnSpPr>
            <a:cxnSpLocks/>
          </p:cNvCxnSpPr>
          <p:nvPr/>
        </p:nvCxnSpPr>
        <p:spPr>
          <a:xfrm flipV="1">
            <a:off x="742406" y="987739"/>
            <a:ext cx="1445079" cy="94009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02F22CB-D352-4514-A341-AFB8B78C4EF0}"/>
              </a:ext>
            </a:extLst>
          </p:cNvPr>
          <p:cNvCxnSpPr>
            <a:cxnSpLocks/>
          </p:cNvCxnSpPr>
          <p:nvPr/>
        </p:nvCxnSpPr>
        <p:spPr>
          <a:xfrm flipH="1">
            <a:off x="4707638" y="1307803"/>
            <a:ext cx="1443641" cy="39145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4456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BD65868F-A2AE-4852-ABF1-B30D55F12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75" y="446101"/>
            <a:ext cx="6603724" cy="503953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BB7D67-79FC-4CC7-9142-22BF48EA5B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vi-VN" dirty="0"/>
              <a:t>GRAMMAR UNIT 1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F5BD3-58A8-4F16-9878-0B6ABAC2DF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vi-VN" dirty="0"/>
              <a:t>SENTENCE COMBINATION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762C4-7219-4B33-AB86-654C377BEF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vi-VN" dirty="0"/>
              <a:t>5/14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C5FD1-54D9-433A-8F83-F3DD63897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vi-VN" dirty="0" err="1"/>
              <a:t>Text</a:t>
            </a:r>
            <a:r>
              <a:rPr lang="vi-VN" dirty="0"/>
              <a:t>, a </a:t>
            </a:r>
            <a:r>
              <a:rPr lang="vi-VN" dirty="0" err="1"/>
              <a:t>picture</a:t>
            </a:r>
            <a:r>
              <a:rPr lang="vi-VN" dirty="0"/>
              <a:t> to </a:t>
            </a:r>
            <a:r>
              <a:rPr lang="vi-VN" dirty="0" err="1"/>
              <a:t>decorate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398085-5FA5-4561-BA15-7974854CD4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vi-VN" dirty="0" err="1"/>
              <a:t>Slide</a:t>
            </a:r>
            <a:r>
              <a:rPr lang="vi-VN" dirty="0"/>
              <a:t> </a:t>
            </a:r>
            <a:r>
              <a:rPr lang="vi-VN" dirty="0" err="1"/>
              <a:t>advanced</a:t>
            </a:r>
            <a:r>
              <a:rPr lang="vi-VN" dirty="0"/>
              <a:t> </a:t>
            </a:r>
            <a:r>
              <a:rPr lang="vi-VN" dirty="0" err="1"/>
              <a:t>by</a:t>
            </a:r>
            <a:r>
              <a:rPr lang="vi-VN" dirty="0"/>
              <a:t> </a:t>
            </a:r>
            <a:r>
              <a:rPr lang="vi-VN" dirty="0" err="1"/>
              <a:t>user</a:t>
            </a:r>
            <a:r>
              <a:rPr lang="vi-VN" dirty="0"/>
              <a:t>.</a:t>
            </a:r>
          </a:p>
          <a:p>
            <a:r>
              <a:rPr lang="vi-VN" dirty="0" err="1"/>
              <a:t>Navigation</a:t>
            </a:r>
            <a:r>
              <a:rPr lang="vi-VN" dirty="0"/>
              <a:t>: </a:t>
            </a:r>
          </a:p>
          <a:p>
            <a:r>
              <a:rPr lang="vi-VN" dirty="0" err="1"/>
              <a:t>Next</a:t>
            </a:r>
            <a:r>
              <a:rPr lang="vi-VN" dirty="0"/>
              <a:t>= FORM (</a:t>
            </a:r>
            <a:r>
              <a:rPr lang="vi-VN" dirty="0" err="1"/>
              <a:t>Structure</a:t>
            </a:r>
            <a:r>
              <a:rPr lang="vi-VN" dirty="0"/>
              <a:t> + </a:t>
            </a:r>
            <a:r>
              <a:rPr lang="vi-VN" dirty="0" err="1"/>
              <a:t>use</a:t>
            </a:r>
            <a:r>
              <a:rPr lang="vi-VN" dirty="0"/>
              <a:t> + </a:t>
            </a:r>
            <a:r>
              <a:rPr lang="vi-VN" dirty="0" err="1"/>
              <a:t>note</a:t>
            </a:r>
            <a:r>
              <a:rPr lang="vi-VN" dirty="0"/>
              <a:t>) (6/14)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BDE14C-F72A-4095-8540-5BB1BFAE68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Here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are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these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examples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CBEE8B-9717-459B-A456-BF0E87B221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椭圆 72">
            <a:extLst>
              <a:ext uri="{FF2B5EF4-FFF2-40B4-BE49-F238E27FC236}">
                <a16:creationId xmlns:a16="http://schemas.microsoft.com/office/drawing/2014/main" id="{E5DAA745-28AE-4540-AE25-C9D80AEE10F5}"/>
              </a:ext>
            </a:extLst>
          </p:cNvPr>
          <p:cNvSpPr/>
          <p:nvPr/>
        </p:nvSpPr>
        <p:spPr>
          <a:xfrm>
            <a:off x="457201" y="1833701"/>
            <a:ext cx="1676400" cy="1976299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74">
              <a:latin typeface="字魂58号-创中黑" panose="00000500000000000000" pitchFamily="2" charset="-122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51364F-6238-4D30-B92F-0B312DD6A9FC}"/>
              </a:ext>
            </a:extLst>
          </p:cNvPr>
          <p:cNvSpPr/>
          <p:nvPr/>
        </p:nvSpPr>
        <p:spPr>
          <a:xfrm>
            <a:off x="685800" y="598569"/>
            <a:ext cx="5544944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SENTENCES COMBINATION</a:t>
            </a:r>
          </a:p>
        </p:txBody>
      </p:sp>
      <p:sp>
        <p:nvSpPr>
          <p:cNvPr id="11" name="TextBox 25">
            <a:extLst>
              <a:ext uri="{FF2B5EF4-FFF2-40B4-BE49-F238E27FC236}">
                <a16:creationId xmlns:a16="http://schemas.microsoft.com/office/drawing/2014/main" id="{9969EAEC-22EA-4797-B72C-A0A79186FFA2}"/>
              </a:ext>
            </a:extLst>
          </p:cNvPr>
          <p:cNvSpPr txBox="1"/>
          <p:nvPr/>
        </p:nvSpPr>
        <p:spPr>
          <a:xfrm>
            <a:off x="2316207" y="2881955"/>
            <a:ext cx="489821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H</a:t>
            </a:r>
            <a:r>
              <a:rPr lang="vi-VN" sz="2700" dirty="0">
                <a:solidFill>
                  <a:srgbClr val="FF0000"/>
                </a:solidFill>
              </a:rPr>
              <a:t>e</a:t>
            </a:r>
            <a:r>
              <a:rPr lang="vi-VN" sz="2700" dirty="0"/>
              <a:t> </a:t>
            </a:r>
            <a:r>
              <a:rPr lang="vi-VN" sz="2700" dirty="0" err="1"/>
              <a:t>always</a:t>
            </a:r>
            <a:r>
              <a:rPr lang="vi-VN" sz="2700" dirty="0"/>
              <a:t> </a:t>
            </a:r>
            <a:r>
              <a:rPr lang="vi-VN" sz="2700" dirty="0" err="1">
                <a:solidFill>
                  <a:srgbClr val="FF0000"/>
                </a:solidFill>
              </a:rPr>
              <a:t>goes</a:t>
            </a:r>
            <a:r>
              <a:rPr lang="vi-VN" sz="2700" dirty="0"/>
              <a:t> to </a:t>
            </a:r>
            <a:r>
              <a:rPr lang="vi-VN" sz="2700" dirty="0" err="1"/>
              <a:t>work</a:t>
            </a:r>
            <a:r>
              <a:rPr lang="vi-VN" sz="2700" dirty="0"/>
              <a:t> </a:t>
            </a:r>
            <a:r>
              <a:rPr lang="vi-VN" sz="2700" dirty="0" err="1"/>
              <a:t>by</a:t>
            </a:r>
            <a:r>
              <a:rPr lang="vi-VN" sz="2700" dirty="0"/>
              <a:t> </a:t>
            </a:r>
            <a:r>
              <a:rPr lang="vi-VN" sz="2700" dirty="0" err="1"/>
              <a:t>car</a:t>
            </a:r>
            <a:r>
              <a:rPr lang="en-US" sz="2700" dirty="0"/>
              <a:t>.</a:t>
            </a:r>
            <a:endParaRPr lang="en-US" sz="27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sz="1200" b="1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Montserrat Semi" charset="0"/>
              <a:sym typeface="字魂58号-创中黑" panose="00000500000000000000" pitchFamily="2" charset="-122"/>
            </a:endParaRPr>
          </a:p>
        </p:txBody>
      </p:sp>
      <p:sp>
        <p:nvSpPr>
          <p:cNvPr id="12" name="TextBox 25">
            <a:extLst>
              <a:ext uri="{FF2B5EF4-FFF2-40B4-BE49-F238E27FC236}">
                <a16:creationId xmlns:a16="http://schemas.microsoft.com/office/drawing/2014/main" id="{02ADC330-5BA4-4C7A-BE2B-A28D80ACB256}"/>
              </a:ext>
            </a:extLst>
          </p:cNvPr>
          <p:cNvSpPr txBox="1"/>
          <p:nvPr/>
        </p:nvSpPr>
        <p:spPr>
          <a:xfrm>
            <a:off x="2368305" y="2027874"/>
            <a:ext cx="5074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vi-VN" sz="3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go</a:t>
            </a:r>
            <a:r>
              <a:rPr lang="vi-VN" sz="3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to </a:t>
            </a:r>
            <a:r>
              <a:rPr lang="vi-VN" sz="30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school</a:t>
            </a:r>
            <a:r>
              <a:rPr lang="vi-VN" sz="3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everyday</a:t>
            </a:r>
            <a:r>
              <a:rPr lang="vi-VN" sz="3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at</a:t>
            </a:r>
            <a:r>
              <a:rPr lang="vi-VN" sz="3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r>
              <a:rPr lang="vi-VN" sz="3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7a.m.</a:t>
            </a:r>
            <a:endParaRPr lang="en-US" sz="3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sz="1200" b="1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Montserrat Semi" charset="0"/>
              <a:sym typeface="字魂58号-创中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082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BD65868F-A2AE-4852-ABF1-B30D55F12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36" y="377784"/>
            <a:ext cx="6603724" cy="503953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BB7D67-79FC-4CC7-9142-22BF48EA5B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vi-VN" dirty="0"/>
              <a:t>GRAMMAR UNIT 1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F5BD3-58A8-4F16-9878-0B6ABAC2DF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79511" y="171026"/>
            <a:ext cx="2812208" cy="304800"/>
          </a:xfrm>
        </p:spPr>
        <p:txBody>
          <a:bodyPr/>
          <a:lstStyle/>
          <a:p>
            <a:r>
              <a:rPr lang="vi-VN" dirty="0"/>
              <a:t>FORM( </a:t>
            </a:r>
            <a:r>
              <a:rPr lang="vi-VN" dirty="0" err="1"/>
              <a:t>structure</a:t>
            </a:r>
            <a:r>
              <a:rPr lang="vi-VN" dirty="0"/>
              <a:t> + </a:t>
            </a:r>
            <a:r>
              <a:rPr lang="vi-VN" dirty="0" err="1"/>
              <a:t>use</a:t>
            </a:r>
            <a:r>
              <a:rPr lang="vi-VN" dirty="0"/>
              <a:t> + </a:t>
            </a:r>
            <a:r>
              <a:rPr lang="vi-VN" dirty="0" err="1"/>
              <a:t>note</a:t>
            </a:r>
            <a:r>
              <a:rPr lang="vi-VN" dirty="0"/>
              <a:t>)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762C4-7219-4B33-AB86-654C377BEF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vi-VN" dirty="0"/>
              <a:t>6/14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C5FD1-54D9-433A-8F83-F3DD63897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vi-VN" dirty="0" err="1"/>
              <a:t>Text</a:t>
            </a:r>
            <a:r>
              <a:rPr lang="vi-VN" dirty="0"/>
              <a:t>, a </a:t>
            </a:r>
            <a:r>
              <a:rPr lang="vi-VN" dirty="0" err="1"/>
              <a:t>picture</a:t>
            </a:r>
            <a:r>
              <a:rPr lang="vi-VN" dirty="0"/>
              <a:t> to </a:t>
            </a:r>
            <a:r>
              <a:rPr lang="vi-VN" dirty="0" err="1"/>
              <a:t>decorate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398085-5FA5-4561-BA15-7974854CD4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vi-VN" dirty="0" err="1"/>
              <a:t>Slide</a:t>
            </a:r>
            <a:r>
              <a:rPr lang="vi-VN" dirty="0"/>
              <a:t> </a:t>
            </a:r>
            <a:r>
              <a:rPr lang="vi-VN" dirty="0" err="1"/>
              <a:t>advanced</a:t>
            </a:r>
            <a:r>
              <a:rPr lang="vi-VN" dirty="0"/>
              <a:t> </a:t>
            </a:r>
            <a:r>
              <a:rPr lang="vi-VN" dirty="0" err="1"/>
              <a:t>by</a:t>
            </a:r>
            <a:r>
              <a:rPr lang="vi-VN" dirty="0"/>
              <a:t> </a:t>
            </a:r>
            <a:r>
              <a:rPr lang="vi-VN" dirty="0" err="1"/>
              <a:t>user</a:t>
            </a:r>
            <a:r>
              <a:rPr lang="vi-VN" dirty="0"/>
              <a:t>.</a:t>
            </a:r>
          </a:p>
          <a:p>
            <a:r>
              <a:rPr lang="vi-VN" dirty="0" err="1"/>
              <a:t>Navigation</a:t>
            </a:r>
            <a:r>
              <a:rPr lang="vi-VN" dirty="0"/>
              <a:t>: </a:t>
            </a:r>
          </a:p>
          <a:p>
            <a:r>
              <a:rPr lang="vi-VN" dirty="0" err="1"/>
              <a:t>Next</a:t>
            </a:r>
            <a:r>
              <a:rPr lang="vi-VN" dirty="0"/>
              <a:t>= </a:t>
            </a:r>
            <a:r>
              <a:rPr lang="vi-VN" dirty="0" err="1"/>
              <a:t>Examples</a:t>
            </a:r>
            <a:r>
              <a:rPr lang="vi-VN" dirty="0"/>
              <a:t> (7/14)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BDE14C-F72A-4095-8540-5BB1BFAE68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25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4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From</a:t>
            </a:r>
            <a:r>
              <a:rPr lang="vi-VN" sz="4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two</a:t>
            </a:r>
            <a:r>
              <a:rPr lang="vi-VN" sz="4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examples</a:t>
            </a:r>
            <a:r>
              <a:rPr lang="vi-VN" sz="4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vi-VN" sz="4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vi-VN" sz="4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have</a:t>
            </a:r>
            <a:r>
              <a:rPr lang="vi-VN" sz="4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a </a:t>
            </a:r>
            <a:r>
              <a:rPr lang="vi-VN" sz="4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structure</a:t>
            </a:r>
            <a:r>
              <a:rPr lang="vi-VN" sz="4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for</a:t>
            </a:r>
            <a:r>
              <a:rPr lang="vi-VN" sz="4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present</a:t>
            </a:r>
            <a:r>
              <a:rPr lang="vi-VN" sz="4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simple</a:t>
            </a:r>
            <a:r>
              <a:rPr lang="vi-VN" sz="4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tense</a:t>
            </a:r>
            <a:r>
              <a:rPr lang="vi-VN" sz="4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like</a:t>
            </a:r>
            <a:r>
              <a:rPr lang="vi-VN" sz="4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this</a:t>
            </a:r>
            <a:r>
              <a:rPr lang="vi-VN" sz="4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vi-VN" sz="4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Form</a:t>
            </a:r>
            <a:r>
              <a:rPr lang="vi-VN" sz="4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:          S +V0/s/</a:t>
            </a:r>
            <a:r>
              <a:rPr lang="vi-VN" sz="4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es</a:t>
            </a:r>
            <a:r>
              <a:rPr lang="vi-VN" sz="4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endParaRPr lang="en-US" sz="4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present simple is used to talk about daily habits and routines.</a:t>
            </a:r>
            <a:r>
              <a:rPr lang="vi-VN" sz="4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vi-VN" sz="4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ith</a:t>
            </a:r>
            <a:r>
              <a:rPr lang="vi-VN" sz="4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I </a:t>
            </a:r>
            <a:r>
              <a:rPr lang="vi-VN" sz="4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you</a:t>
            </a:r>
            <a:r>
              <a:rPr lang="vi-VN" sz="4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vi-VN" sz="4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vi-VN" sz="4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vi-VN" sz="4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they</a:t>
            </a:r>
            <a:r>
              <a:rPr lang="vi-VN" sz="4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+ V0.  He, </a:t>
            </a:r>
            <a:r>
              <a:rPr lang="vi-VN" sz="4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she,it</a:t>
            </a:r>
            <a:r>
              <a:rPr lang="vi-VN" sz="4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+</a:t>
            </a:r>
            <a:r>
              <a:rPr lang="vi-VN" sz="4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Vs</a:t>
            </a:r>
            <a:r>
              <a:rPr lang="vi-VN" sz="4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vi-VN" sz="4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es</a:t>
            </a:r>
            <a:endParaRPr lang="en-US" sz="4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44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you</a:t>
            </a:r>
            <a:r>
              <a:rPr lang="vi-VN" sz="4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need</a:t>
            </a:r>
            <a:r>
              <a:rPr lang="vi-VN" sz="4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to </a:t>
            </a:r>
            <a:r>
              <a:rPr lang="vi-VN" sz="44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pay</a:t>
            </a:r>
            <a:r>
              <a:rPr lang="vi-VN" sz="4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attention</a:t>
            </a:r>
            <a:r>
              <a:rPr lang="vi-VN" sz="4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to </a:t>
            </a:r>
            <a:r>
              <a:rPr lang="vi-VN" sz="44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some</a:t>
            </a:r>
            <a:r>
              <a:rPr lang="vi-VN" sz="4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commonly adverbs used in</a:t>
            </a:r>
            <a:r>
              <a:rPr lang="vi-VN" sz="44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present</a:t>
            </a:r>
            <a:r>
              <a:rPr lang="vi-VN" sz="44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simple</a:t>
            </a:r>
            <a:r>
              <a:rPr lang="vi-VN" sz="44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tense</a:t>
            </a:r>
            <a:r>
              <a:rPr lang="vi-VN" sz="44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always, usually, seldom, never, sometimes, often</a:t>
            </a:r>
            <a:r>
              <a:rPr lang="vi-VN" sz="4400" b="1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vi-VN" sz="4400" b="1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everyday</a:t>
            </a:r>
            <a:r>
              <a:rPr lang="vi-VN" sz="4400" b="1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,….</a:t>
            </a:r>
            <a:endParaRPr lang="en-US" sz="4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CBEE8B-9717-459B-A456-BF0E87B221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2EC0B2-E6DB-4DFE-87AD-720DDC3BD5F2}"/>
              </a:ext>
            </a:extLst>
          </p:cNvPr>
          <p:cNvSpPr/>
          <p:nvPr/>
        </p:nvSpPr>
        <p:spPr>
          <a:xfrm>
            <a:off x="3218317" y="1700638"/>
            <a:ext cx="3473022" cy="786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椭圆 72">
            <a:extLst>
              <a:ext uri="{FF2B5EF4-FFF2-40B4-BE49-F238E27FC236}">
                <a16:creationId xmlns:a16="http://schemas.microsoft.com/office/drawing/2014/main" id="{4FD18571-343F-421B-9D61-3F9021A43A4D}"/>
              </a:ext>
            </a:extLst>
          </p:cNvPr>
          <p:cNvSpPr/>
          <p:nvPr/>
        </p:nvSpPr>
        <p:spPr>
          <a:xfrm>
            <a:off x="290445" y="1462289"/>
            <a:ext cx="2659061" cy="265906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74">
              <a:latin typeface="字魂58号-创中黑" panose="00000500000000000000" pitchFamily="2" charset="-122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7ABA07-C7E4-4FCD-A72D-0D62ECD1D492}"/>
              </a:ext>
            </a:extLst>
          </p:cNvPr>
          <p:cNvSpPr/>
          <p:nvPr/>
        </p:nvSpPr>
        <p:spPr>
          <a:xfrm>
            <a:off x="692830" y="511348"/>
            <a:ext cx="5202044" cy="685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/>
              <a:t>FORM</a:t>
            </a:r>
          </a:p>
        </p:txBody>
      </p:sp>
      <p:sp>
        <p:nvSpPr>
          <p:cNvPr id="18" name="TextBox 25">
            <a:extLst>
              <a:ext uri="{FF2B5EF4-FFF2-40B4-BE49-F238E27FC236}">
                <a16:creationId xmlns:a16="http://schemas.microsoft.com/office/drawing/2014/main" id="{B7103FA8-1876-4CF6-8D31-D13B81531FB7}"/>
              </a:ext>
            </a:extLst>
          </p:cNvPr>
          <p:cNvSpPr txBox="1"/>
          <p:nvPr/>
        </p:nvSpPr>
        <p:spPr>
          <a:xfrm>
            <a:off x="3041813" y="3836286"/>
            <a:ext cx="45856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*NOTE</a:t>
            </a:r>
            <a:r>
              <a:rPr lang="en-US" sz="1600" dirty="0">
                <a:solidFill>
                  <a:srgbClr val="FF0000"/>
                </a:solidFill>
              </a:rPr>
              <a:t>: </a:t>
            </a:r>
            <a:r>
              <a:rPr lang="vi-VN" sz="1600" dirty="0"/>
              <a:t> I</a:t>
            </a:r>
            <a:r>
              <a:rPr lang="en-US" sz="1600" dirty="0"/>
              <a:t>,</a:t>
            </a:r>
            <a:r>
              <a:rPr lang="vi-VN" sz="1600" dirty="0"/>
              <a:t> </a:t>
            </a:r>
            <a:r>
              <a:rPr lang="vi-VN" sz="1600" dirty="0" err="1"/>
              <a:t>you</a:t>
            </a:r>
            <a:r>
              <a:rPr lang="vi-VN" sz="1600" dirty="0"/>
              <a:t>, </a:t>
            </a:r>
            <a:r>
              <a:rPr lang="vi-VN" sz="1600" dirty="0" err="1"/>
              <a:t>we</a:t>
            </a:r>
            <a:r>
              <a:rPr lang="vi-VN" sz="1600" dirty="0"/>
              <a:t>, </a:t>
            </a:r>
            <a:r>
              <a:rPr lang="vi-VN" sz="1600" dirty="0" err="1"/>
              <a:t>they</a:t>
            </a:r>
            <a:r>
              <a:rPr lang="vi-VN" sz="1600" dirty="0"/>
              <a:t> + V0</a:t>
            </a:r>
            <a:endParaRPr lang="en-US" sz="1600" dirty="0"/>
          </a:p>
          <a:p>
            <a:r>
              <a:rPr lang="vi-VN" sz="1600" dirty="0"/>
              <a:t>        </a:t>
            </a:r>
            <a:r>
              <a:rPr lang="en-US" sz="1600" dirty="0"/>
              <a:t>      </a:t>
            </a:r>
            <a:r>
              <a:rPr lang="vi-VN" sz="1600" dirty="0"/>
              <a:t>He, </a:t>
            </a:r>
            <a:r>
              <a:rPr lang="vi-VN" sz="1600" dirty="0" err="1"/>
              <a:t>she</a:t>
            </a:r>
            <a:r>
              <a:rPr lang="vi-VN" sz="1600" dirty="0"/>
              <a:t>,</a:t>
            </a:r>
            <a:r>
              <a:rPr lang="en-US" sz="1600" dirty="0"/>
              <a:t> </a:t>
            </a:r>
            <a:r>
              <a:rPr lang="vi-VN" sz="1600" dirty="0" err="1"/>
              <a:t>it</a:t>
            </a:r>
            <a:r>
              <a:rPr lang="vi-VN" sz="1600" dirty="0"/>
              <a:t> </a:t>
            </a:r>
            <a:r>
              <a:rPr lang="en-US" sz="1600" dirty="0"/>
              <a:t>         </a:t>
            </a:r>
            <a:r>
              <a:rPr lang="vi-VN" sz="1600" dirty="0"/>
              <a:t>+</a:t>
            </a:r>
            <a:r>
              <a:rPr lang="vi-VN" sz="1600" dirty="0" err="1"/>
              <a:t>Vs</a:t>
            </a:r>
            <a:r>
              <a:rPr lang="vi-VN" sz="1600" dirty="0"/>
              <a:t>/</a:t>
            </a:r>
            <a:r>
              <a:rPr lang="vi-VN" sz="1600" dirty="0" err="1"/>
              <a:t>es</a:t>
            </a:r>
            <a:endParaRPr lang="en-US" sz="1600" dirty="0"/>
          </a:p>
          <a:p>
            <a:endParaRPr lang="en-US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sz="1200" b="1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Montserrat Semi" charset="0"/>
              <a:sym typeface="字魂58号-创中黑" panose="00000500000000000000" pitchFamily="2" charset="-122"/>
            </a:endParaRPr>
          </a:p>
        </p:txBody>
      </p:sp>
      <p:sp>
        <p:nvSpPr>
          <p:cNvPr id="19" name="TextBox 25">
            <a:extLst>
              <a:ext uri="{FF2B5EF4-FFF2-40B4-BE49-F238E27FC236}">
                <a16:creationId xmlns:a16="http://schemas.microsoft.com/office/drawing/2014/main" id="{881BB82D-4E96-45AC-897E-94EE73B9E71F}"/>
              </a:ext>
            </a:extLst>
          </p:cNvPr>
          <p:cNvSpPr txBox="1"/>
          <p:nvPr/>
        </p:nvSpPr>
        <p:spPr>
          <a:xfrm>
            <a:off x="3979511" y="4528783"/>
            <a:ext cx="2620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- commonly adverbs used in</a:t>
            </a:r>
            <a:r>
              <a:rPr lang="vi-VN" sz="1200" dirty="0"/>
              <a:t> </a:t>
            </a:r>
            <a:r>
              <a:rPr lang="vi-VN" sz="1200" dirty="0" err="1"/>
              <a:t>present</a:t>
            </a:r>
            <a:r>
              <a:rPr lang="vi-VN" sz="1200" dirty="0"/>
              <a:t> </a:t>
            </a:r>
            <a:r>
              <a:rPr lang="vi-VN" sz="1200" dirty="0" err="1"/>
              <a:t>simple</a:t>
            </a:r>
            <a:r>
              <a:rPr lang="vi-VN" sz="1200" dirty="0"/>
              <a:t> </a:t>
            </a:r>
            <a:r>
              <a:rPr lang="vi-VN" sz="1200" dirty="0" err="1"/>
              <a:t>tense</a:t>
            </a:r>
            <a:r>
              <a:rPr lang="vi-VN" sz="1200" dirty="0"/>
              <a:t> </a:t>
            </a:r>
            <a:r>
              <a:rPr lang="en-US" sz="1200" b="1" dirty="0"/>
              <a:t>always, usually, seldom, never, sometimes, often</a:t>
            </a:r>
            <a:r>
              <a:rPr lang="vi-VN" sz="1200" b="1" dirty="0"/>
              <a:t>, </a:t>
            </a:r>
            <a:r>
              <a:rPr lang="vi-VN" sz="1200" b="1" dirty="0" err="1"/>
              <a:t>everyday</a:t>
            </a:r>
            <a:r>
              <a:rPr lang="vi-VN" sz="1200" b="1" dirty="0"/>
              <a:t>,….</a:t>
            </a:r>
            <a:endParaRPr lang="en-US" sz="1100" b="1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Montserrat Semi" charset="0"/>
              <a:sym typeface="字魂58号-创中黑" panose="00000500000000000000" pitchFamily="2" charset="-12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A55F78-148F-4A45-A00E-B5C260501F06}"/>
              </a:ext>
            </a:extLst>
          </p:cNvPr>
          <p:cNvSpPr txBox="1"/>
          <p:nvPr/>
        </p:nvSpPr>
        <p:spPr>
          <a:xfrm>
            <a:off x="2983815" y="3028619"/>
            <a:ext cx="373380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dirty="0" err="1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Use</a:t>
            </a:r>
            <a:r>
              <a:rPr lang="en-US" dirty="0">
                <a:highlight>
                  <a:srgbClr val="EAD8CA"/>
                </a:highligh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dirty="0">
                <a:effectLst/>
                <a:highlight>
                  <a:srgbClr val="EAD8CA"/>
                </a:highligh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present simple is used to talk about daily habits and routines</a:t>
            </a:r>
            <a:r>
              <a:rPr lang="en-US" sz="1100" dirty="0">
                <a:effectLst/>
                <a:highlight>
                  <a:srgbClr val="EAD8CA"/>
                </a:highligh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413D45-9C68-46CE-9710-9018E9ADE4F7}"/>
              </a:ext>
            </a:extLst>
          </p:cNvPr>
          <p:cNvSpPr txBox="1"/>
          <p:nvPr/>
        </p:nvSpPr>
        <p:spPr>
          <a:xfrm>
            <a:off x="3218317" y="1771682"/>
            <a:ext cx="553658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5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 +V0/s/</a:t>
            </a:r>
            <a:r>
              <a:rPr lang="vi-VN" sz="405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es</a:t>
            </a:r>
            <a:r>
              <a:rPr lang="en-US" sz="405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+ (O)</a:t>
            </a:r>
            <a:r>
              <a:rPr lang="vi-VN" sz="405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4050" dirty="0"/>
          </a:p>
        </p:txBody>
      </p:sp>
    </p:spTree>
    <p:extLst>
      <p:ext uri="{BB962C8B-B14F-4D97-AF65-F5344CB8AC3E}">
        <p14:creationId xmlns:p14="http://schemas.microsoft.com/office/powerpoint/2010/main" val="98513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BD65868F-A2AE-4852-ABF1-B30D55F12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23" y="395308"/>
            <a:ext cx="6603724" cy="503953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BB7D67-79FC-4CC7-9142-22BF48EA5B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vi-VN" dirty="0"/>
              <a:t>GRAMMAR UNIT 1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F5BD3-58A8-4F16-9878-0B6ABAC2DF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79511" y="171026"/>
            <a:ext cx="2812208" cy="304800"/>
          </a:xfrm>
        </p:spPr>
        <p:txBody>
          <a:bodyPr/>
          <a:lstStyle/>
          <a:p>
            <a:r>
              <a:rPr lang="vi-VN" dirty="0"/>
              <a:t>EXAMPLES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762C4-7219-4B33-AB86-654C377BEF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vi-VN" dirty="0"/>
              <a:t>7/14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C5FD1-54D9-433A-8F83-F3DD63897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vi-VN" dirty="0" err="1"/>
              <a:t>Text</a:t>
            </a:r>
            <a:r>
              <a:rPr lang="vi-VN" dirty="0"/>
              <a:t>, a </a:t>
            </a:r>
            <a:r>
              <a:rPr lang="vi-VN" dirty="0" err="1"/>
              <a:t>picture</a:t>
            </a:r>
            <a:r>
              <a:rPr lang="vi-VN" dirty="0"/>
              <a:t> to </a:t>
            </a:r>
            <a:r>
              <a:rPr lang="vi-VN" dirty="0" err="1"/>
              <a:t>decorate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398085-5FA5-4561-BA15-7974854CD4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vi-VN" dirty="0" err="1"/>
              <a:t>Slide</a:t>
            </a:r>
            <a:r>
              <a:rPr lang="vi-VN" dirty="0"/>
              <a:t> </a:t>
            </a:r>
            <a:r>
              <a:rPr lang="vi-VN" dirty="0" err="1"/>
              <a:t>advanced</a:t>
            </a:r>
            <a:r>
              <a:rPr lang="vi-VN" dirty="0"/>
              <a:t> </a:t>
            </a:r>
            <a:r>
              <a:rPr lang="vi-VN" dirty="0" err="1"/>
              <a:t>by</a:t>
            </a:r>
            <a:r>
              <a:rPr lang="vi-VN" dirty="0"/>
              <a:t> </a:t>
            </a:r>
            <a:r>
              <a:rPr lang="vi-VN" dirty="0" err="1"/>
              <a:t>user</a:t>
            </a:r>
            <a:r>
              <a:rPr lang="vi-VN" dirty="0"/>
              <a:t>.</a:t>
            </a:r>
          </a:p>
          <a:p>
            <a:r>
              <a:rPr lang="vi-VN" dirty="0" err="1"/>
              <a:t>Navigation</a:t>
            </a:r>
            <a:r>
              <a:rPr lang="vi-VN" dirty="0"/>
              <a:t>: </a:t>
            </a:r>
          </a:p>
          <a:p>
            <a:r>
              <a:rPr lang="vi-VN" dirty="0" err="1"/>
              <a:t>Next</a:t>
            </a:r>
            <a:r>
              <a:rPr lang="vi-VN" dirty="0"/>
              <a:t>= PRESENT CONTINUOUS (8/14)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BDE14C-F72A-4095-8540-5BB1BFAE68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Another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Ex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Can you see a picture? I say that “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I go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swimming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everyday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”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second picture, I say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She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sometimes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rides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a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bike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to </a:t>
            </a:r>
            <a:r>
              <a:rPr lang="vi-V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school</a:t>
            </a:r>
            <a:r>
              <a:rPr lang="vi-V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CBEE8B-9717-459B-A456-BF0E87B221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1C5C12-CD1C-46D7-BDEF-7BF3E1CD29F3}"/>
              </a:ext>
            </a:extLst>
          </p:cNvPr>
          <p:cNvSpPr/>
          <p:nvPr/>
        </p:nvSpPr>
        <p:spPr>
          <a:xfrm>
            <a:off x="4124609" y="2471738"/>
            <a:ext cx="2687238" cy="7546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4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EXAMPLES</a:t>
            </a:r>
          </a:p>
        </p:txBody>
      </p:sp>
      <p:pic>
        <p:nvPicPr>
          <p:cNvPr id="23" name="Picture 2" descr="REVIEW FLY 1 | Baamboozle">
            <a:extLst>
              <a:ext uri="{FF2B5EF4-FFF2-40B4-BE49-F238E27FC236}">
                <a16:creationId xmlns:a16="http://schemas.microsoft.com/office/drawing/2014/main" id="{05BB58DE-B720-4E76-939C-B3E47757BE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6" b="11295"/>
          <a:stretch/>
        </p:blipFill>
        <p:spPr bwMode="auto">
          <a:xfrm>
            <a:off x="609600" y="471501"/>
            <a:ext cx="4551888" cy="2129830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Elementary student girl riding a bike to school Vector Image">
            <a:extLst>
              <a:ext uri="{FF2B5EF4-FFF2-40B4-BE49-F238E27FC236}">
                <a16:creationId xmlns:a16="http://schemas.microsoft.com/office/drawing/2014/main" id="{93115511-6A48-4623-99F7-041AE9EA0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248"/>
          <a:stretch/>
        </p:blipFill>
        <p:spPr bwMode="auto">
          <a:xfrm>
            <a:off x="201806" y="2537313"/>
            <a:ext cx="3751061" cy="2799911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5">
            <a:extLst>
              <a:ext uri="{FF2B5EF4-FFF2-40B4-BE49-F238E27FC236}">
                <a16:creationId xmlns:a16="http://schemas.microsoft.com/office/drawing/2014/main" id="{A88B6902-AD22-49D7-A922-FEA438B7B5A1}"/>
              </a:ext>
            </a:extLst>
          </p:cNvPr>
          <p:cNvSpPr txBox="1"/>
          <p:nvPr/>
        </p:nvSpPr>
        <p:spPr>
          <a:xfrm>
            <a:off x="4961084" y="1429317"/>
            <a:ext cx="39700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I go swimming</a:t>
            </a:r>
            <a:r>
              <a:rPr lang="vi-VN" sz="2700" dirty="0">
                <a:solidFill>
                  <a:srgbClr val="FF0000"/>
                </a:solidFill>
              </a:rPr>
              <a:t> </a:t>
            </a:r>
            <a:r>
              <a:rPr lang="vi-VN" sz="2700" dirty="0" err="1">
                <a:solidFill>
                  <a:srgbClr val="FF0000"/>
                </a:solidFill>
              </a:rPr>
              <a:t>everyday</a:t>
            </a:r>
            <a:r>
              <a:rPr lang="en-US" sz="2700" dirty="0">
                <a:solidFill>
                  <a:srgbClr val="FF0000"/>
                </a:solidFill>
              </a:rPr>
              <a:t>..</a:t>
            </a:r>
            <a:endParaRPr lang="en-US" sz="2700" dirty="0">
              <a:solidFill>
                <a:srgbClr val="FF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sz="1200" b="1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Montserrat Semi" charset="0"/>
              <a:sym typeface="字魂58号-创中黑" panose="00000500000000000000" pitchFamily="2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88994D-4E94-4E18-8CF9-E72E900DC8BA}"/>
              </a:ext>
            </a:extLst>
          </p:cNvPr>
          <p:cNvSpPr txBox="1"/>
          <p:nvPr/>
        </p:nvSpPr>
        <p:spPr>
          <a:xfrm>
            <a:off x="3886200" y="3278038"/>
            <a:ext cx="313761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She </a:t>
            </a:r>
            <a:r>
              <a:rPr lang="vi-VN" sz="2700" dirty="0" err="1">
                <a:solidFill>
                  <a:srgbClr val="FF0000"/>
                </a:solidFill>
              </a:rPr>
              <a:t>sometimes</a:t>
            </a:r>
            <a:r>
              <a:rPr lang="en-US" sz="2700" dirty="0">
                <a:solidFill>
                  <a:srgbClr val="FF0000"/>
                </a:solidFill>
              </a:rPr>
              <a:t> rides </a:t>
            </a:r>
            <a:r>
              <a:rPr lang="vi-VN" sz="2700" dirty="0">
                <a:solidFill>
                  <a:srgbClr val="FF0000"/>
                </a:solidFill>
              </a:rPr>
              <a:t>a</a:t>
            </a:r>
            <a:r>
              <a:rPr lang="en-US" sz="2700" dirty="0">
                <a:solidFill>
                  <a:srgbClr val="FF0000"/>
                </a:solidFill>
              </a:rPr>
              <a:t> bike to school.</a:t>
            </a:r>
            <a:endParaRPr lang="en-US" sz="2700" dirty="0">
              <a:solidFill>
                <a:srgbClr val="FF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sz="1200" b="1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Montserrat Semi" charset="0"/>
              <a:sym typeface="字魂58号-创中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071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BD65868F-A2AE-4852-ABF1-B30D55F12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75" y="446101"/>
            <a:ext cx="6603724" cy="503953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BB7D67-79FC-4CC7-9142-22BF48EA5B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vi-VN" dirty="0"/>
              <a:t>GRAMMAR UNIT 1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F5BD3-58A8-4F16-9878-0B6ABAC2DF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0079" y="149575"/>
            <a:ext cx="2812208" cy="304800"/>
          </a:xfrm>
        </p:spPr>
        <p:txBody>
          <a:bodyPr/>
          <a:lstStyle/>
          <a:p>
            <a:r>
              <a:rPr lang="vi-VN" dirty="0"/>
              <a:t>PRESENT CONTINUOUS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762C4-7219-4B33-AB86-654C377BEF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vi-VN" dirty="0"/>
              <a:t>8/14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C5FD1-54D9-433A-8F83-F3DD63897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vi-VN" dirty="0" err="1"/>
              <a:t>Text</a:t>
            </a:r>
            <a:r>
              <a:rPr lang="vi-VN" dirty="0"/>
              <a:t>, a </a:t>
            </a:r>
            <a:r>
              <a:rPr lang="vi-VN" dirty="0" err="1"/>
              <a:t>picture</a:t>
            </a:r>
            <a:r>
              <a:rPr lang="vi-VN" dirty="0"/>
              <a:t> to </a:t>
            </a:r>
            <a:r>
              <a:rPr lang="vi-VN" dirty="0" err="1"/>
              <a:t>decorate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398085-5FA5-4561-BA15-7974854CD4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vi-VN" dirty="0" err="1"/>
              <a:t>Slide</a:t>
            </a:r>
            <a:r>
              <a:rPr lang="vi-VN" dirty="0"/>
              <a:t> </a:t>
            </a:r>
            <a:r>
              <a:rPr lang="vi-VN" dirty="0" err="1"/>
              <a:t>advanced</a:t>
            </a:r>
            <a:r>
              <a:rPr lang="vi-VN" dirty="0"/>
              <a:t> </a:t>
            </a:r>
            <a:r>
              <a:rPr lang="vi-VN" dirty="0" err="1"/>
              <a:t>by</a:t>
            </a:r>
            <a:r>
              <a:rPr lang="vi-VN" dirty="0"/>
              <a:t> </a:t>
            </a:r>
            <a:r>
              <a:rPr lang="vi-VN" dirty="0" err="1"/>
              <a:t>user</a:t>
            </a:r>
            <a:r>
              <a:rPr lang="vi-VN" dirty="0"/>
              <a:t>.</a:t>
            </a:r>
          </a:p>
          <a:p>
            <a:r>
              <a:rPr lang="vi-VN" dirty="0" err="1"/>
              <a:t>Navigation</a:t>
            </a:r>
            <a:r>
              <a:rPr lang="vi-VN" dirty="0"/>
              <a:t>: </a:t>
            </a:r>
          </a:p>
          <a:p>
            <a:r>
              <a:rPr lang="vi-VN" dirty="0" err="1"/>
              <a:t>Next</a:t>
            </a:r>
            <a:r>
              <a:rPr lang="vi-VN" dirty="0"/>
              <a:t>= PRESENT CONTINUOUS (</a:t>
            </a:r>
            <a:r>
              <a:rPr lang="vi-VN" dirty="0" err="1"/>
              <a:t>Introduction</a:t>
            </a:r>
            <a:r>
              <a:rPr lang="vi-VN" dirty="0"/>
              <a:t>) (9/14) 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BDE14C-F72A-4095-8540-5BB1BFAE68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6695" y="5602001"/>
            <a:ext cx="8734425" cy="1106424"/>
          </a:xfrm>
        </p:spPr>
        <p:txBody>
          <a:bodyPr/>
          <a:lstStyle/>
          <a:p>
            <a:r>
              <a:rPr lang="vi-VN" sz="1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Now</a:t>
            </a:r>
            <a:r>
              <a:rPr lang="vi-VN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 </a:t>
            </a:r>
            <a:r>
              <a:rPr lang="vi-VN" sz="1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we</a:t>
            </a:r>
            <a:r>
              <a:rPr lang="vi-VN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 </a:t>
            </a:r>
            <a:r>
              <a:rPr lang="vi-VN" sz="1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move</a:t>
            </a:r>
            <a:r>
              <a:rPr lang="vi-VN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 </a:t>
            </a:r>
            <a:r>
              <a:rPr lang="vi-VN" sz="1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onto</a:t>
            </a:r>
            <a:r>
              <a:rPr lang="vi-VN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 the </a:t>
            </a:r>
            <a:r>
              <a:rPr lang="vi-VN" sz="1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second</a:t>
            </a:r>
            <a:r>
              <a:rPr lang="vi-VN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 </a:t>
            </a:r>
            <a:r>
              <a:rPr lang="vi-VN" sz="1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grammar</a:t>
            </a:r>
            <a:r>
              <a:rPr lang="vi-VN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.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CBEE8B-9717-459B-A456-BF0E87B221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图片 11">
            <a:extLst>
              <a:ext uri="{FF2B5EF4-FFF2-40B4-BE49-F238E27FC236}">
                <a16:creationId xmlns:a16="http://schemas.microsoft.com/office/drawing/2014/main" id="{1C8E0D77-8E9D-4645-B79C-3D7B2F3787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6055"/>
          <a:stretch/>
        </p:blipFill>
        <p:spPr>
          <a:xfrm rot="5400000">
            <a:off x="988074" y="-316273"/>
            <a:ext cx="4955152" cy="6479900"/>
          </a:xfrm>
          <a:prstGeom prst="rect">
            <a:avLst/>
          </a:prstGeom>
        </p:spPr>
      </p:pic>
      <p:sp>
        <p:nvSpPr>
          <p:cNvPr id="16" name="矩形: 圆角 4">
            <a:extLst>
              <a:ext uri="{FF2B5EF4-FFF2-40B4-BE49-F238E27FC236}">
                <a16:creationId xmlns:a16="http://schemas.microsoft.com/office/drawing/2014/main" id="{4746FCB1-AFF6-4178-9587-22012172F4D8}"/>
              </a:ext>
            </a:extLst>
          </p:cNvPr>
          <p:cNvSpPr/>
          <p:nvPr/>
        </p:nvSpPr>
        <p:spPr>
          <a:xfrm>
            <a:off x="1380483" y="1437197"/>
            <a:ext cx="4724649" cy="2859656"/>
          </a:xfrm>
          <a:prstGeom prst="roundRect">
            <a:avLst>
              <a:gd name="adj" fmla="val 4092"/>
            </a:avLst>
          </a:prstGeom>
          <a:solidFill>
            <a:srgbClr val="F5EFE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矩形 30">
            <a:extLst>
              <a:ext uri="{FF2B5EF4-FFF2-40B4-BE49-F238E27FC236}">
                <a16:creationId xmlns:a16="http://schemas.microsoft.com/office/drawing/2014/main" id="{487E5D05-ED96-48E2-918A-65805F86C313}"/>
              </a:ext>
            </a:extLst>
          </p:cNvPr>
          <p:cNvSpPr/>
          <p:nvPr/>
        </p:nvSpPr>
        <p:spPr>
          <a:xfrm>
            <a:off x="1887542" y="2328416"/>
            <a:ext cx="3710530" cy="107721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字魂58号-创中黑" panose="00000500000000000000" pitchFamily="2" charset="-122"/>
              </a:rPr>
              <a:t>PRESENT CONTINUOUS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字魂58号-创中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771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BD65868F-A2AE-4852-ABF1-B30D55F12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75" y="404060"/>
            <a:ext cx="6603724" cy="503953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BB7D67-79FC-4CC7-9142-22BF48EA5B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vi-VN" dirty="0"/>
              <a:t>GRAMMAR UNIT 1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F5BD3-58A8-4F16-9878-0B6ABAC2DF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45792" y="174465"/>
            <a:ext cx="3117008" cy="271635"/>
          </a:xfrm>
        </p:spPr>
        <p:txBody>
          <a:bodyPr/>
          <a:lstStyle/>
          <a:p>
            <a:r>
              <a:rPr lang="vi-VN"/>
              <a:t>PRESENT CONTINUOUS </a:t>
            </a:r>
            <a:r>
              <a:rPr lang="vi-VN" dirty="0"/>
              <a:t>(</a:t>
            </a:r>
            <a:r>
              <a:rPr lang="vi-VN" dirty="0" err="1"/>
              <a:t>Introduction</a:t>
            </a:r>
            <a:r>
              <a:rPr lang="vi-VN" dirty="0"/>
              <a:t>)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762C4-7219-4B33-AB86-654C377BEF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vi-VN" dirty="0"/>
              <a:t>9-14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C5FD1-54D9-433A-8F83-F3DD63897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vi-VN" dirty="0" err="1"/>
              <a:t>Text</a:t>
            </a:r>
            <a:r>
              <a:rPr lang="vi-VN" dirty="0"/>
              <a:t>, </a:t>
            </a:r>
            <a:r>
              <a:rPr lang="vi-VN" dirty="0" err="1"/>
              <a:t>character</a:t>
            </a:r>
            <a:r>
              <a:rPr lang="vi-VN" dirty="0"/>
              <a:t>, a </a:t>
            </a:r>
            <a:r>
              <a:rPr lang="vi-VN" dirty="0" err="1"/>
              <a:t>picture</a:t>
            </a:r>
            <a:r>
              <a:rPr lang="vi-VN" dirty="0"/>
              <a:t>, </a:t>
            </a:r>
            <a:r>
              <a:rPr lang="vi-VN" dirty="0" err="1"/>
              <a:t>lines</a:t>
            </a:r>
            <a:r>
              <a:rPr lang="vi-VN" dirty="0"/>
              <a:t> </a:t>
            </a:r>
            <a:r>
              <a:rPr lang="vi-VN" dirty="0" err="1"/>
              <a:t>arrow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398085-5FA5-4561-BA15-7974854CD4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vi-VN" dirty="0" err="1"/>
              <a:t>Slide</a:t>
            </a:r>
            <a:r>
              <a:rPr lang="vi-VN" dirty="0"/>
              <a:t> </a:t>
            </a:r>
            <a:r>
              <a:rPr lang="vi-VN" dirty="0" err="1"/>
              <a:t>advanced</a:t>
            </a:r>
            <a:r>
              <a:rPr lang="vi-VN" dirty="0"/>
              <a:t> </a:t>
            </a:r>
            <a:r>
              <a:rPr lang="vi-VN" dirty="0" err="1"/>
              <a:t>by</a:t>
            </a:r>
            <a:r>
              <a:rPr lang="vi-VN" dirty="0"/>
              <a:t> </a:t>
            </a:r>
            <a:r>
              <a:rPr lang="vi-VN" dirty="0" err="1"/>
              <a:t>user</a:t>
            </a:r>
            <a:r>
              <a:rPr lang="vi-VN" dirty="0"/>
              <a:t>.</a:t>
            </a:r>
          </a:p>
          <a:p>
            <a:r>
              <a:rPr lang="vi-VN" dirty="0" err="1"/>
              <a:t>Navigation</a:t>
            </a:r>
            <a:r>
              <a:rPr lang="vi-VN" dirty="0"/>
              <a:t>: </a:t>
            </a:r>
          </a:p>
          <a:p>
            <a:r>
              <a:rPr lang="vi-VN" dirty="0" err="1"/>
              <a:t>Next</a:t>
            </a:r>
            <a:r>
              <a:rPr lang="vi-VN" dirty="0"/>
              <a:t>=</a:t>
            </a:r>
            <a:r>
              <a:rPr lang="vi-VN" dirty="0" err="1"/>
              <a:t>Intro</a:t>
            </a:r>
            <a:r>
              <a:rPr lang="vi-VN" dirty="0"/>
              <a:t> (</a:t>
            </a:r>
            <a:r>
              <a:rPr lang="vi-VN" dirty="0" err="1"/>
              <a:t>cont</a:t>
            </a:r>
            <a:r>
              <a:rPr lang="vi-VN" dirty="0"/>
              <a:t>.) (10/14)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BDE14C-F72A-4095-8540-5BB1BFAE68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6695" y="5602001"/>
            <a:ext cx="8734425" cy="1106424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1800" dirty="0" err="1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Look</a:t>
            </a:r>
            <a:r>
              <a:rPr lang="vi-VN" sz="1800" dirty="0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at</a:t>
            </a:r>
            <a:r>
              <a:rPr lang="vi-VN" sz="1800" dirty="0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this</a:t>
            </a:r>
            <a:r>
              <a:rPr lang="vi-VN" sz="1800" dirty="0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picture</a:t>
            </a:r>
            <a:r>
              <a:rPr lang="vi-VN" sz="1800" dirty="0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, I can </a:t>
            </a:r>
            <a:r>
              <a:rPr lang="vi-VN" sz="1800" dirty="0" err="1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see</a:t>
            </a:r>
            <a:r>
              <a:rPr lang="vi-VN" sz="1800" dirty="0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now</a:t>
            </a:r>
            <a:r>
              <a:rPr lang="vi-VN" sz="1800" dirty="0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the </a:t>
            </a:r>
            <a:r>
              <a:rPr lang="vi-VN" sz="1800" dirty="0" err="1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time</a:t>
            </a:r>
            <a:r>
              <a:rPr lang="vi-VN" sz="1800" dirty="0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vi-VN" sz="1800" dirty="0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7p.m, the </a:t>
            </a:r>
            <a:r>
              <a:rPr lang="vi-VN" sz="1800" dirty="0" err="1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boy</a:t>
            </a:r>
            <a:r>
              <a:rPr lang="vi-VN" sz="1800" dirty="0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vi-VN" sz="1800" dirty="0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a </a:t>
            </a:r>
            <a:r>
              <a:rPr lang="vi-VN" sz="1800" dirty="0" err="1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Tv</a:t>
            </a:r>
            <a:r>
              <a:rPr lang="vi-VN" sz="1800" dirty="0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, to </a:t>
            </a:r>
            <a:r>
              <a:rPr lang="vi-VN" sz="1800" dirty="0" err="1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show</a:t>
            </a:r>
            <a:r>
              <a:rPr lang="vi-VN" sz="1800" dirty="0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the </a:t>
            </a:r>
            <a:r>
              <a:rPr lang="vi-VN" sz="1800" dirty="0" err="1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thing</a:t>
            </a:r>
            <a:r>
              <a:rPr lang="vi-VN" sz="1800" dirty="0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vi-VN" sz="1800" dirty="0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happening</a:t>
            </a:r>
            <a:r>
              <a:rPr lang="vi-VN" sz="1800" dirty="0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at</a:t>
            </a:r>
            <a:r>
              <a:rPr lang="vi-VN" sz="1800" dirty="0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the </a:t>
            </a:r>
            <a:r>
              <a:rPr lang="vi-VN" sz="1800" dirty="0" err="1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same</a:t>
            </a:r>
            <a:r>
              <a:rPr lang="vi-VN" sz="1800" dirty="0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time</a:t>
            </a:r>
            <a:r>
              <a:rPr lang="vi-VN" sz="1800" dirty="0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when</a:t>
            </a:r>
            <a:r>
              <a:rPr lang="vi-VN" sz="1800" dirty="0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I’m</a:t>
            </a:r>
            <a:r>
              <a:rPr lang="vi-VN" sz="1800" dirty="0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speaking</a:t>
            </a:r>
            <a:r>
              <a:rPr lang="vi-VN" sz="1800" dirty="0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I can say he </a:t>
            </a:r>
            <a:r>
              <a:rPr lang="vi-VN" sz="1800" dirty="0" err="1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vi-VN" sz="1800" dirty="0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watching</a:t>
            </a:r>
            <a:r>
              <a:rPr lang="vi-VN" sz="1800" dirty="0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TV </a:t>
            </a:r>
            <a:r>
              <a:rPr lang="vi-VN" sz="1800" dirty="0" err="1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now</a:t>
            </a:r>
            <a:r>
              <a:rPr lang="vi-VN" sz="1800" dirty="0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vi-VN" sz="1800" dirty="0" err="1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Now</a:t>
            </a:r>
            <a:r>
              <a:rPr lang="vi-VN" sz="18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listen</a:t>
            </a:r>
            <a:r>
              <a:rPr lang="vi-VN" sz="18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to  me, </a:t>
            </a:r>
            <a:r>
              <a:rPr lang="vi-VN" sz="1800" dirty="0" err="1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pause</a:t>
            </a:r>
            <a:r>
              <a:rPr lang="vi-VN" sz="18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the </a:t>
            </a:r>
            <a:r>
              <a:rPr lang="vi-VN" sz="1800" dirty="0" err="1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clip</a:t>
            </a:r>
            <a:r>
              <a:rPr lang="vi-VN" sz="18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vi-VN" sz="18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repeat</a:t>
            </a:r>
            <a:r>
              <a:rPr lang="vi-VN" sz="18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vi-VN" sz="1800" dirty="0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he </a:t>
            </a:r>
            <a:r>
              <a:rPr lang="vi-VN" sz="1800" dirty="0" err="1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vi-VN" sz="1800" dirty="0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watching</a:t>
            </a:r>
            <a:r>
              <a:rPr lang="vi-VN" sz="1800" dirty="0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TV </a:t>
            </a:r>
            <a:r>
              <a:rPr lang="vi-VN" sz="1800" dirty="0" err="1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now</a:t>
            </a:r>
            <a:r>
              <a:rPr lang="vi-VN" sz="1800" dirty="0">
                <a:solidFill>
                  <a:srgbClr val="202124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+mj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CBEE8B-9717-459B-A456-BF0E87B221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2" descr="Boy watching television in living room - Stock Image - F014/4574 - Science  Photo Library">
            <a:extLst>
              <a:ext uri="{FF2B5EF4-FFF2-40B4-BE49-F238E27FC236}">
                <a16:creationId xmlns:a16="http://schemas.microsoft.com/office/drawing/2014/main" id="{F384CC6D-D889-4D79-B79E-7C30C08B9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99" y="399081"/>
            <a:ext cx="4800314" cy="319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Alarm Clock Ringing Isolated Alarm Clock Setting At 7 Am Or Pm Stock Photo  - Download Image Now - iStock">
            <a:extLst>
              <a:ext uri="{FF2B5EF4-FFF2-40B4-BE49-F238E27FC236}">
                <a16:creationId xmlns:a16="http://schemas.microsoft.com/office/drawing/2014/main" id="{978F27AA-997B-4806-96B1-C144608FC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438" y="647700"/>
            <a:ext cx="1696547" cy="188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25">
            <a:extLst>
              <a:ext uri="{FF2B5EF4-FFF2-40B4-BE49-F238E27FC236}">
                <a16:creationId xmlns:a16="http://schemas.microsoft.com/office/drawing/2014/main" id="{1EAF50CA-2F98-456E-9236-0FBA271B1363}"/>
              </a:ext>
            </a:extLst>
          </p:cNvPr>
          <p:cNvSpPr txBox="1"/>
          <p:nvPr/>
        </p:nvSpPr>
        <p:spPr>
          <a:xfrm>
            <a:off x="668235" y="4277866"/>
            <a:ext cx="458724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H</a:t>
            </a:r>
            <a:r>
              <a:rPr lang="vi-VN" sz="2700" dirty="0"/>
              <a:t>e </a:t>
            </a:r>
            <a:r>
              <a:rPr lang="en-US" sz="2700" dirty="0">
                <a:solidFill>
                  <a:srgbClr val="FF0000"/>
                </a:solidFill>
              </a:rPr>
              <a:t>is watching </a:t>
            </a:r>
            <a:r>
              <a:rPr lang="en-US" sz="2700" dirty="0"/>
              <a:t>TV now.</a:t>
            </a:r>
            <a:endParaRPr lang="en-US" sz="27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sz="1200" b="1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Montserrat Semi" charset="0"/>
              <a:sym typeface="字魂58号-创中黑" panose="00000500000000000000" pitchFamily="2" charset="-122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212E55C-2F87-4546-8FBB-94F80058284A}"/>
              </a:ext>
            </a:extLst>
          </p:cNvPr>
          <p:cNvCxnSpPr/>
          <p:nvPr/>
        </p:nvCxnSpPr>
        <p:spPr>
          <a:xfrm flipV="1">
            <a:off x="1024868" y="3017285"/>
            <a:ext cx="1062154" cy="761071"/>
          </a:xfrm>
          <a:prstGeom prst="straightConnector1">
            <a:avLst/>
          </a:prstGeom>
          <a:ln w="57150">
            <a:solidFill>
              <a:srgbClr val="C230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7C90FDE-5C3D-4595-9B5D-3B0F4E480966}"/>
              </a:ext>
            </a:extLst>
          </p:cNvPr>
          <p:cNvCxnSpPr>
            <a:cxnSpLocks/>
          </p:cNvCxnSpPr>
          <p:nvPr/>
        </p:nvCxnSpPr>
        <p:spPr>
          <a:xfrm flipV="1">
            <a:off x="1969314" y="1626684"/>
            <a:ext cx="1183694" cy="418207"/>
          </a:xfrm>
          <a:prstGeom prst="straightConnector1">
            <a:avLst/>
          </a:prstGeom>
          <a:ln w="57150">
            <a:solidFill>
              <a:srgbClr val="C230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B5AF9C2-9737-4D62-ABF0-6A629A3FC291}"/>
              </a:ext>
            </a:extLst>
          </p:cNvPr>
          <p:cNvCxnSpPr/>
          <p:nvPr/>
        </p:nvCxnSpPr>
        <p:spPr>
          <a:xfrm flipV="1">
            <a:off x="4724400" y="1856272"/>
            <a:ext cx="1062154" cy="761071"/>
          </a:xfrm>
          <a:prstGeom prst="straightConnector1">
            <a:avLst/>
          </a:prstGeom>
          <a:ln w="57150">
            <a:solidFill>
              <a:srgbClr val="C230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21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1196</Words>
  <Application>Microsoft Office PowerPoint</Application>
  <PresentationFormat>On-screen Show (4:3)</PresentationFormat>
  <Paragraphs>159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字魂58号-创中黑</vt:lpstr>
      <vt:lpstr>Amatic SC</vt:lpstr>
      <vt:lpstr>Arial</vt:lpstr>
      <vt:lpstr>Calibri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Acer Customer</dc:creator>
  <cp:lastModifiedBy>An Xuan</cp:lastModifiedBy>
  <cp:revision>48</cp:revision>
  <dcterms:created xsi:type="dcterms:W3CDTF">2009-06-29T01:40:26Z</dcterms:created>
  <dcterms:modified xsi:type="dcterms:W3CDTF">2021-12-29T01:42:32Z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61B205ED-471C-477A-A13D-7CC2D27ADD21</vt:lpwstr>
  </property>
  <property fmtid="{D5CDD505-2E9C-101B-9397-08002B2CF9AE}" pid="3" name="ArticulatePath">
    <vt:lpwstr>visual-template2_Goldman</vt:lpwstr>
  </property>
</Properties>
</file>