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1886" autoAdjust="0"/>
  </p:normalViewPr>
  <p:slideViewPr>
    <p:cSldViewPr>
      <p:cViewPr varScale="1">
        <p:scale>
          <a:sx n="66" d="100"/>
          <a:sy n="66" d="100"/>
        </p:scale>
        <p:origin x="13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5AD4824-6841-44A1-A823-30BC8FCF6CB8}" type="datetime1">
              <a:rPr lang="en-US"/>
              <a:pPr/>
              <a:t>12/19/2022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4DAB0C2-4BA6-4444-B70B-D2073C2866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50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084052" y="141301"/>
            <a:ext cx="2209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045792" y="141301"/>
            <a:ext cx="2812208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7443156" y="141301"/>
            <a:ext cx="1411862" cy="228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6858000" y="647700"/>
            <a:ext cx="2103120" cy="21031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6886575" y="2867025"/>
            <a:ext cx="2103120" cy="12984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276224" y="5553073"/>
            <a:ext cx="8734425" cy="11064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7"/>
          </p:nvPr>
        </p:nvSpPr>
        <p:spPr>
          <a:xfrm>
            <a:off x="6886575" y="4324350"/>
            <a:ext cx="2103120" cy="1161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9151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228600" y="152400"/>
            <a:ext cx="8686800" cy="5257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 userDrawn="1"/>
        </p:nvSpPr>
        <p:spPr bwMode="auto">
          <a:xfrm>
            <a:off x="190500" y="153988"/>
            <a:ext cx="26670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100" b="1" dirty="0">
                <a:solidFill>
                  <a:srgbClr val="000000"/>
                </a:solidFill>
                <a:latin typeface="Calibri" charset="0"/>
              </a:rPr>
              <a:t>Project name: </a:t>
            </a:r>
            <a:endParaRPr lang="en-US" sz="105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 flipV="1">
            <a:off x="6858000" y="152400"/>
            <a:ext cx="0" cy="5791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14"/>
          <p:cNvSpPr>
            <a:spLocks noChangeShapeType="1"/>
          </p:cNvSpPr>
          <p:nvPr userDrawn="1"/>
        </p:nvSpPr>
        <p:spPr bwMode="auto">
          <a:xfrm>
            <a:off x="228600" y="457200"/>
            <a:ext cx="868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15"/>
          <p:cNvSpPr>
            <a:spLocks noChangeShapeType="1"/>
          </p:cNvSpPr>
          <p:nvPr userDrawn="1"/>
        </p:nvSpPr>
        <p:spPr bwMode="auto">
          <a:xfrm>
            <a:off x="3276600" y="1524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20"/>
          <p:cNvSpPr>
            <a:spLocks noChangeArrowheads="1"/>
          </p:cNvSpPr>
          <p:nvPr userDrawn="1"/>
        </p:nvSpPr>
        <p:spPr bwMode="auto">
          <a:xfrm>
            <a:off x="6858000" y="2667000"/>
            <a:ext cx="20574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100" b="1" dirty="0">
                <a:solidFill>
                  <a:srgbClr val="000000"/>
                </a:solidFill>
                <a:latin typeface="Calibri" charset="0"/>
              </a:rPr>
              <a:t> Navigation:</a:t>
            </a:r>
            <a:endParaRPr lang="en-US" sz="20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3" name="Rectangle 23"/>
          <p:cNvSpPr>
            <a:spLocks noChangeArrowheads="1"/>
          </p:cNvSpPr>
          <p:nvPr userDrawn="1"/>
        </p:nvSpPr>
        <p:spPr bwMode="auto">
          <a:xfrm>
            <a:off x="6858000" y="457200"/>
            <a:ext cx="20574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100" b="1" dirty="0">
                <a:solidFill>
                  <a:srgbClr val="000000"/>
                </a:solidFill>
                <a:latin typeface="Calibri" charset="0"/>
              </a:rPr>
              <a:t>Graphic info:</a:t>
            </a:r>
            <a:endParaRPr lang="en-US" sz="20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 userDrawn="1"/>
        </p:nvSpPr>
        <p:spPr bwMode="auto">
          <a:xfrm>
            <a:off x="6858000" y="153988"/>
            <a:ext cx="7620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100" b="1" dirty="0">
                <a:solidFill>
                  <a:srgbClr val="000000"/>
                </a:solidFill>
                <a:latin typeface="Calibri" charset="0"/>
              </a:rPr>
              <a:t>Screen #:   </a:t>
            </a:r>
            <a:endParaRPr lang="en-US" sz="11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5" name="Rectangle 29"/>
          <p:cNvSpPr>
            <a:spLocks noChangeArrowheads="1"/>
          </p:cNvSpPr>
          <p:nvPr userDrawn="1"/>
        </p:nvSpPr>
        <p:spPr bwMode="auto">
          <a:xfrm>
            <a:off x="228600" y="5410200"/>
            <a:ext cx="8686800" cy="1219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6" name="Text Box 30"/>
          <p:cNvSpPr txBox="1">
            <a:spLocks noChangeArrowheads="1"/>
          </p:cNvSpPr>
          <p:nvPr userDrawn="1"/>
        </p:nvSpPr>
        <p:spPr bwMode="auto">
          <a:xfrm>
            <a:off x="285750" y="5415945"/>
            <a:ext cx="56938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100" b="1" dirty="0">
                <a:solidFill>
                  <a:srgbClr val="000000"/>
                </a:solidFill>
                <a:latin typeface="Calibri" charset="0"/>
              </a:rPr>
              <a:t>Audio:</a:t>
            </a:r>
            <a:endParaRPr lang="en-US" sz="11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7" name="TextBox 24"/>
          <p:cNvSpPr txBox="1">
            <a:spLocks noChangeArrowheads="1"/>
          </p:cNvSpPr>
          <p:nvPr userDrawn="1"/>
        </p:nvSpPr>
        <p:spPr bwMode="auto">
          <a:xfrm>
            <a:off x="304800" y="6019800"/>
            <a:ext cx="8001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sz="1200">
              <a:latin typeface="Calibri" charset="0"/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228600" y="6611938"/>
            <a:ext cx="4495800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9" name="Text Box 24"/>
          <p:cNvSpPr txBox="1">
            <a:spLocks noChangeArrowheads="1"/>
          </p:cNvSpPr>
          <p:nvPr userDrawn="1"/>
        </p:nvSpPr>
        <p:spPr bwMode="auto">
          <a:xfrm>
            <a:off x="3238500" y="153988"/>
            <a:ext cx="24384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100" b="1" dirty="0">
                <a:solidFill>
                  <a:srgbClr val="000000"/>
                </a:solidFill>
                <a:latin typeface="Calibri" charset="0"/>
              </a:rPr>
              <a:t>Screen title: </a:t>
            </a:r>
            <a:endParaRPr lang="en-US" sz="11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 userDrawn="1"/>
        </p:nvSpPr>
        <p:spPr bwMode="auto">
          <a:xfrm>
            <a:off x="6858000" y="4114800"/>
            <a:ext cx="20574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100" b="1" dirty="0">
                <a:solidFill>
                  <a:srgbClr val="000000"/>
                </a:solidFill>
                <a:latin typeface="Calibri" charset="0"/>
              </a:rPr>
              <a:t> Reviewer</a:t>
            </a:r>
            <a:r>
              <a:rPr lang="en-US" sz="1100" b="1" baseline="0" dirty="0">
                <a:solidFill>
                  <a:srgbClr val="000000"/>
                </a:solidFill>
                <a:latin typeface="Calibri" charset="0"/>
              </a:rPr>
              <a:t> comments</a:t>
            </a:r>
            <a:r>
              <a:rPr lang="en-US" sz="1100" b="1" dirty="0">
                <a:solidFill>
                  <a:srgbClr val="000000"/>
                </a:solidFill>
                <a:latin typeface="Calibri" charset="0"/>
              </a:rPr>
              <a:t>:</a:t>
            </a:r>
            <a:endParaRPr lang="en-US" sz="2000" dirty="0">
              <a:solidFill>
                <a:srgbClr val="000000"/>
              </a:solidFill>
              <a:latin typeface="Times" charset="0"/>
            </a:endParaRPr>
          </a:p>
        </p:txBody>
      </p:sp>
    </p:spTree>
    <p:custDataLst>
      <p:tags r:id="rId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Pronunciation – Unit 13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1/3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Teacher are introducing the topic and lesson,</a:t>
            </a:r>
          </a:p>
          <a:p>
            <a:r>
              <a:rPr lang="en-US" dirty="0"/>
              <a:t>Texts are all appeared on the screen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Navigation info: NEXT = Teaching the first exercise of pronunciation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+mj-lt"/>
              </a:rPr>
              <a:t>Hello class, now we will talk about Language focus of unit 13. In this lesson, we will talk about 2 main features, first one is Pronunciation and the second one is Grammar.</a:t>
            </a:r>
            <a:endParaRPr lang="en-US" b="0" dirty="0">
              <a:effectLst/>
              <a:latin typeface="+mj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8DD491D-157D-C2D9-8C9D-C090974663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4" y="935029"/>
            <a:ext cx="6547815" cy="36315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26516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Pronunciation – Unit 13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Teaching the first activity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2/3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Teacher are showing and distinguishing 4 sounds: /pr/, /bd/, /</a:t>
            </a:r>
            <a:r>
              <a:rPr lang="en-US" dirty="0" err="1">
                <a:solidFill>
                  <a:schemeClr val="tx1"/>
                </a:solidFill>
              </a:rPr>
              <a:t>ps</a:t>
            </a:r>
            <a:r>
              <a:rPr lang="en-US" dirty="0">
                <a:solidFill>
                  <a:schemeClr val="tx1"/>
                </a:solidFill>
              </a:rPr>
              <a:t>/, /</a:t>
            </a:r>
            <a:r>
              <a:rPr lang="en-US" dirty="0" err="1">
                <a:solidFill>
                  <a:schemeClr val="tx1"/>
                </a:solidFill>
              </a:rPr>
              <a:t>bz</a:t>
            </a:r>
            <a:r>
              <a:rPr lang="en-US" dirty="0">
                <a:solidFill>
                  <a:schemeClr val="tx1"/>
                </a:solidFill>
              </a:rPr>
              <a:t>/</a:t>
            </a:r>
          </a:p>
          <a:p>
            <a:r>
              <a:rPr lang="en-US" dirty="0">
                <a:solidFill>
                  <a:schemeClr val="tx1"/>
                </a:solidFill>
              </a:rPr>
              <a:t>A table of sound and some examples.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Navigation info: NEXT = Teaching the second activity.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276224" y="5638799"/>
            <a:ext cx="8734425" cy="102069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  <a:latin typeface="+mj-lt"/>
              </a:rPr>
              <a:t>About the pronunciation, we will talk about 4 sounds, which are /pr/, /bd/, /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ps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/, /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bz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/. Look at the screen, we will practice pronounce some words which include these sound.</a:t>
            </a:r>
            <a:br>
              <a:rPr lang="en-US" b="0" dirty="0">
                <a:solidFill>
                  <a:schemeClr val="tx1"/>
                </a:solidFill>
                <a:effectLst/>
                <a:latin typeface="+mj-lt"/>
              </a:rPr>
            </a:br>
            <a:r>
              <a:rPr lang="en-US" b="0" i="0" u="none" strike="noStrike" dirty="0">
                <a:solidFill>
                  <a:schemeClr val="tx1"/>
                </a:solidFill>
                <a:effectLst/>
                <a:latin typeface="+mj-lt"/>
              </a:rPr>
              <a:t>Repeat after me: perform.</a:t>
            </a:r>
            <a:endParaRPr lang="en-US" b="0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F2ED90-D7DB-AEE5-FFF6-2C228F45D1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4" y="939211"/>
            <a:ext cx="6581776" cy="362321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9817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Pronunciation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3/3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Teacher are showing 3 sentences include 4 sounds to practice.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This is the last slide.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276224" y="5644515"/>
            <a:ext cx="8734425" cy="1014982"/>
          </a:xfrm>
        </p:spPr>
        <p:txBody>
          <a:bodyPr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+mj-lt"/>
              </a:rPr>
              <a:t>So this is the first activity, now we move to the second one which is “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Practise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+mj-lt"/>
              </a:rPr>
              <a:t> reading aloud these sentences”.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+mj-lt"/>
              </a:rPr>
              <a:t>On the screen, I give you guys 3 sentences, you have to practice these 3 sentences, okay?</a:t>
            </a:r>
            <a:br>
              <a:rPr lang="en-US" dirty="0">
                <a:solidFill>
                  <a:srgbClr val="000000"/>
                </a:solidFill>
                <a:latin typeface="+mj-lt"/>
              </a:rPr>
            </a:br>
            <a:r>
              <a:rPr lang="en-US" dirty="0">
                <a:solidFill>
                  <a:srgbClr val="000000"/>
                </a:solidFill>
                <a:latin typeface="+mj-lt"/>
              </a:rPr>
              <a:t>Listen and repeat after me: Perform.</a:t>
            </a:r>
            <a:endParaRPr lang="en-US" dirty="0">
              <a:latin typeface="+mj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07285D1-AE06-43C0-FE28-75BA2D04844D}"/>
              </a:ext>
            </a:extLst>
          </p:cNvPr>
          <p:cNvSpPr txBox="1">
            <a:spLocks/>
          </p:cNvSpPr>
          <p:nvPr/>
        </p:nvSpPr>
        <p:spPr>
          <a:xfrm>
            <a:off x="4037924" y="152897"/>
            <a:ext cx="2812208" cy="304800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Teaching the second activity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CE2A16-3606-1398-58D7-76DCDA41D0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4" y="939211"/>
            <a:ext cx="6552839" cy="362321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230121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240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</vt:lpstr>
      <vt:lpstr>Office Theme</vt:lpstr>
      <vt:lpstr>PowerPoint Presentation</vt:lpstr>
      <vt:lpstr>PowerPoint Presentation</vt:lpstr>
      <vt:lpstr>PowerPoint Presentation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annguyen.031101@gmail.com</cp:lastModifiedBy>
  <cp:revision>49</cp:revision>
  <dcterms:created xsi:type="dcterms:W3CDTF">2009-06-29T01:40:26Z</dcterms:created>
  <dcterms:modified xsi:type="dcterms:W3CDTF">2022-12-19T04:45:04Z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61B205ED-471C-477A-A13D-7CC2D27ADD21</vt:lpwstr>
  </property>
  <property fmtid="{D5CDD505-2E9C-101B-9397-08002B2CF9AE}" pid="3" name="ArticulatePath">
    <vt:lpwstr>visual-template2_Goldman</vt:lpwstr>
  </property>
</Properties>
</file>