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62" r:id="rId3"/>
    <p:sldId id="263" r:id="rId4"/>
    <p:sldId id="264" r:id="rId5"/>
    <p:sldId id="265" r:id="rId6"/>
    <p:sldId id="266" r:id="rId7"/>
    <p:sldId id="267" r:id="rId8"/>
    <p:sldId id="269" r:id="rId9"/>
    <p:sldId id="270"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1886" autoAdjust="0"/>
  </p:normalViewPr>
  <p:slideViewPr>
    <p:cSldViewPr>
      <p:cViewPr varScale="1">
        <p:scale>
          <a:sx n="82" d="100"/>
          <a:sy n="82" d="100"/>
        </p:scale>
        <p:origin x="137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5AD4824-6841-44A1-A823-30BC8FCF6CB8}" type="datetime1">
              <a:rPr lang="en-US"/>
              <a:pPr/>
              <a:t>12/22/2022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DAB0C2-4BA6-4444-B70B-D2073C28666C}" type="slidenum">
              <a:rPr lang="en-US"/>
              <a:pPr/>
              <a:t>‹#›</a:t>
            </a:fld>
            <a:endParaRPr lang="en-US"/>
          </a:p>
        </p:txBody>
      </p:sp>
    </p:spTree>
    <p:extLst>
      <p:ext uri="{BB962C8B-B14F-4D97-AF65-F5344CB8AC3E}">
        <p14:creationId xmlns:p14="http://schemas.microsoft.com/office/powerpoint/2010/main" val="251095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4052" y="141301"/>
            <a:ext cx="2209800" cy="304800"/>
          </a:xfrm>
          <a:prstGeom prst="rect">
            <a:avLst/>
          </a:prstGeom>
        </p:spPr>
        <p:txBody>
          <a:bodyPr/>
          <a:lstStyle>
            <a:lvl1pPr marL="0" indent="0">
              <a:buNone/>
              <a:defRPr sz="1200">
                <a:solidFill>
                  <a:schemeClr val="tx1">
                    <a:lumMod val="75000"/>
                    <a:lumOff val="25000"/>
                  </a:schemeClr>
                </a:solidFill>
              </a:defRPr>
            </a:lvl1pPr>
            <a:lvl2pPr marL="457200" indent="0">
              <a:buNone/>
              <a:defRPr sz="1200">
                <a:solidFill>
                  <a:schemeClr val="tx1">
                    <a:lumMod val="75000"/>
                    <a:lumOff val="25000"/>
                  </a:schemeClr>
                </a:solidFill>
              </a:defRPr>
            </a:lvl2pPr>
            <a:lvl3pPr>
              <a:defRPr sz="1100"/>
            </a:lvl3pPr>
            <a:lvl4pPr>
              <a:defRPr sz="1100"/>
            </a:lvl4pPr>
            <a:lvl5pPr>
              <a:defRPr sz="1100"/>
            </a:lvl5pPr>
          </a:lstStyle>
          <a:p>
            <a:pPr lvl="0"/>
            <a:r>
              <a:rPr lang="en-US" dirty="0"/>
              <a:t>Click to edit Master text styles</a:t>
            </a:r>
          </a:p>
          <a:p>
            <a:pPr lvl="1"/>
            <a:endParaRPr lang="en-US" dirty="0"/>
          </a:p>
        </p:txBody>
      </p:sp>
      <p:sp>
        <p:nvSpPr>
          <p:cNvPr id="9" name="Text Placeholder 7"/>
          <p:cNvSpPr>
            <a:spLocks noGrp="1"/>
          </p:cNvSpPr>
          <p:nvPr>
            <p:ph type="body" sz="quarter" idx="11"/>
          </p:nvPr>
        </p:nvSpPr>
        <p:spPr>
          <a:xfrm>
            <a:off x="4045792" y="141301"/>
            <a:ext cx="2812208" cy="304800"/>
          </a:xfrm>
          <a:prstGeom prst="rect">
            <a:avLst/>
          </a:prstGeom>
        </p:spPr>
        <p:txBody>
          <a:bodyPr/>
          <a:lstStyle>
            <a:lvl1pPr marL="0" indent="0">
              <a:buNone/>
              <a:defRPr sz="1200"/>
            </a:lvl1pPr>
            <a:lvl2pPr>
              <a:defRPr sz="1100"/>
            </a:lvl2pPr>
            <a:lvl3pPr>
              <a:defRPr sz="1100"/>
            </a:lvl3pPr>
            <a:lvl4pPr>
              <a:defRPr sz="1100"/>
            </a:lvl4pPr>
            <a:lvl5pPr>
              <a:defRPr sz="1100"/>
            </a:lvl5pPr>
          </a:lstStyle>
          <a:p>
            <a:pPr lvl="0"/>
            <a:r>
              <a:rPr lang="en-US" dirty="0"/>
              <a:t>Click to edit Master text styles</a:t>
            </a:r>
          </a:p>
        </p:txBody>
      </p:sp>
      <p:sp>
        <p:nvSpPr>
          <p:cNvPr id="16" name="Text Placeholder 14"/>
          <p:cNvSpPr>
            <a:spLocks noGrp="1"/>
          </p:cNvSpPr>
          <p:nvPr>
            <p:ph type="body" sz="quarter" idx="13"/>
          </p:nvPr>
        </p:nvSpPr>
        <p:spPr>
          <a:xfrm>
            <a:off x="7443156" y="141301"/>
            <a:ext cx="1411862" cy="228600"/>
          </a:xfrm>
          <a:prstGeom prst="rect">
            <a:avLst/>
          </a:prstGeom>
        </p:spPr>
        <p:txBody>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endParaRPr lang="en-US" dirty="0"/>
          </a:p>
        </p:txBody>
      </p:sp>
      <p:sp>
        <p:nvSpPr>
          <p:cNvPr id="18" name="Text Placeholder 17"/>
          <p:cNvSpPr>
            <a:spLocks noGrp="1"/>
          </p:cNvSpPr>
          <p:nvPr>
            <p:ph type="body" sz="quarter" idx="14"/>
          </p:nvPr>
        </p:nvSpPr>
        <p:spPr>
          <a:xfrm>
            <a:off x="6858000" y="647700"/>
            <a:ext cx="2103120" cy="2103120"/>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9" name="Text Placeholder 17"/>
          <p:cNvSpPr>
            <a:spLocks noGrp="1"/>
          </p:cNvSpPr>
          <p:nvPr>
            <p:ph type="body" sz="quarter" idx="15"/>
          </p:nvPr>
        </p:nvSpPr>
        <p:spPr>
          <a:xfrm>
            <a:off x="6886575" y="2867025"/>
            <a:ext cx="2103120" cy="129844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20" name="Text Placeholder 17"/>
          <p:cNvSpPr>
            <a:spLocks noGrp="1"/>
          </p:cNvSpPr>
          <p:nvPr>
            <p:ph type="body" sz="quarter" idx="16"/>
          </p:nvPr>
        </p:nvSpPr>
        <p:spPr>
          <a:xfrm>
            <a:off x="276224" y="5553073"/>
            <a:ext cx="8734425" cy="1106424"/>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0" name="Text Placeholder 17"/>
          <p:cNvSpPr>
            <a:spLocks noGrp="1"/>
          </p:cNvSpPr>
          <p:nvPr>
            <p:ph type="body" sz="quarter" idx="17"/>
          </p:nvPr>
        </p:nvSpPr>
        <p:spPr>
          <a:xfrm>
            <a:off x="6886575" y="4324350"/>
            <a:ext cx="2103120" cy="116128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819151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228600" y="152400"/>
            <a:ext cx="8686800" cy="5257800"/>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1200">
              <a:solidFill>
                <a:srgbClr val="000000"/>
              </a:solidFill>
              <a:latin typeface="Calibri" charset="0"/>
            </a:endParaRPr>
          </a:p>
        </p:txBody>
      </p:sp>
      <p:sp>
        <p:nvSpPr>
          <p:cNvPr id="8" name="Text Box 9"/>
          <p:cNvSpPr txBox="1">
            <a:spLocks noChangeArrowheads="1"/>
          </p:cNvSpPr>
          <p:nvPr userDrawn="1"/>
        </p:nvSpPr>
        <p:spPr bwMode="auto">
          <a:xfrm>
            <a:off x="190500" y="153988"/>
            <a:ext cx="266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Project name: </a:t>
            </a:r>
            <a:endParaRPr lang="en-US" sz="1050" dirty="0">
              <a:solidFill>
                <a:srgbClr val="000000"/>
              </a:solidFill>
              <a:latin typeface="Times" charset="0"/>
            </a:endParaRPr>
          </a:p>
        </p:txBody>
      </p:sp>
      <p:sp>
        <p:nvSpPr>
          <p:cNvPr id="9" name="Line 11"/>
          <p:cNvSpPr>
            <a:spLocks noChangeShapeType="1"/>
          </p:cNvSpPr>
          <p:nvPr userDrawn="1"/>
        </p:nvSpPr>
        <p:spPr bwMode="auto">
          <a:xfrm flipV="1">
            <a:off x="6858000" y="152400"/>
            <a:ext cx="0" cy="579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userDrawn="1"/>
        </p:nvSpPr>
        <p:spPr bwMode="auto">
          <a:xfrm>
            <a:off x="228600" y="457200"/>
            <a:ext cx="868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userDrawn="1"/>
        </p:nvSpPr>
        <p:spPr bwMode="auto">
          <a:xfrm>
            <a:off x="3276600" y="1524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userDrawn="1"/>
        </p:nvSpPr>
        <p:spPr bwMode="auto">
          <a:xfrm>
            <a:off x="6858000" y="26670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Navigation:</a:t>
            </a:r>
            <a:endParaRPr lang="en-US" sz="2000" dirty="0">
              <a:solidFill>
                <a:srgbClr val="000000"/>
              </a:solidFill>
              <a:latin typeface="Times" charset="0"/>
            </a:endParaRPr>
          </a:p>
        </p:txBody>
      </p:sp>
      <p:sp>
        <p:nvSpPr>
          <p:cNvPr id="13" name="Rectangle 23"/>
          <p:cNvSpPr>
            <a:spLocks noChangeArrowheads="1"/>
          </p:cNvSpPr>
          <p:nvPr userDrawn="1"/>
        </p:nvSpPr>
        <p:spPr bwMode="auto">
          <a:xfrm>
            <a:off x="6858000" y="4572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Graphic info:</a:t>
            </a:r>
            <a:endParaRPr lang="en-US" sz="2000" dirty="0">
              <a:solidFill>
                <a:srgbClr val="000000"/>
              </a:solidFill>
              <a:latin typeface="Times" charset="0"/>
            </a:endParaRPr>
          </a:p>
        </p:txBody>
      </p:sp>
      <p:sp>
        <p:nvSpPr>
          <p:cNvPr id="14" name="Text Box 24"/>
          <p:cNvSpPr txBox="1">
            <a:spLocks noChangeArrowheads="1"/>
          </p:cNvSpPr>
          <p:nvPr userDrawn="1"/>
        </p:nvSpPr>
        <p:spPr bwMode="auto">
          <a:xfrm>
            <a:off x="6858000" y="153988"/>
            <a:ext cx="76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   </a:t>
            </a:r>
            <a:endParaRPr lang="en-US" sz="1100" dirty="0">
              <a:solidFill>
                <a:srgbClr val="000000"/>
              </a:solidFill>
              <a:latin typeface="Times" charset="0"/>
            </a:endParaRPr>
          </a:p>
        </p:txBody>
      </p:sp>
      <p:sp>
        <p:nvSpPr>
          <p:cNvPr id="15" name="Rectangle 29"/>
          <p:cNvSpPr>
            <a:spLocks noChangeArrowheads="1"/>
          </p:cNvSpPr>
          <p:nvPr userDrawn="1"/>
        </p:nvSpPr>
        <p:spPr bwMode="auto">
          <a:xfrm>
            <a:off x="228600" y="5410200"/>
            <a:ext cx="8686800" cy="121920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2400" dirty="0">
              <a:solidFill>
                <a:srgbClr val="000000"/>
              </a:solidFill>
              <a:latin typeface="Times" charset="0"/>
            </a:endParaRPr>
          </a:p>
        </p:txBody>
      </p:sp>
      <p:sp>
        <p:nvSpPr>
          <p:cNvPr id="16" name="Text Box 30"/>
          <p:cNvSpPr txBox="1">
            <a:spLocks noChangeArrowheads="1"/>
          </p:cNvSpPr>
          <p:nvPr userDrawn="1"/>
        </p:nvSpPr>
        <p:spPr bwMode="auto">
          <a:xfrm>
            <a:off x="285750" y="5415945"/>
            <a:ext cx="5693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Audio:</a:t>
            </a:r>
            <a:endParaRPr lang="en-US" sz="1100" dirty="0">
              <a:solidFill>
                <a:srgbClr val="000000"/>
              </a:solidFill>
              <a:latin typeface="Times" charset="0"/>
            </a:endParaRPr>
          </a:p>
        </p:txBody>
      </p:sp>
      <p:sp>
        <p:nvSpPr>
          <p:cNvPr id="17" name="TextBox 24"/>
          <p:cNvSpPr txBox="1">
            <a:spLocks noChangeArrowheads="1"/>
          </p:cNvSpPr>
          <p:nvPr userDrawn="1"/>
        </p:nvSpPr>
        <p:spPr bwMode="auto">
          <a:xfrm>
            <a:off x="3048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sz="1200">
              <a:latin typeface="Calibri" charset="0"/>
            </a:endParaRPr>
          </a:p>
        </p:txBody>
      </p:sp>
      <p:sp>
        <p:nvSpPr>
          <p:cNvPr id="18" name="TextBox 17"/>
          <p:cNvSpPr txBox="1"/>
          <p:nvPr userDrawn="1"/>
        </p:nvSpPr>
        <p:spPr>
          <a:xfrm>
            <a:off x="228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19" name="Text Box 24"/>
          <p:cNvSpPr txBox="1">
            <a:spLocks noChangeArrowheads="1"/>
          </p:cNvSpPr>
          <p:nvPr userDrawn="1"/>
        </p:nvSpPr>
        <p:spPr bwMode="auto">
          <a:xfrm>
            <a:off x="3238500" y="153988"/>
            <a:ext cx="243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title: </a:t>
            </a:r>
            <a:endParaRPr lang="en-US" sz="1100" dirty="0">
              <a:solidFill>
                <a:srgbClr val="000000"/>
              </a:solidFill>
              <a:latin typeface="Times" charset="0"/>
            </a:endParaRPr>
          </a:p>
        </p:txBody>
      </p:sp>
      <p:sp>
        <p:nvSpPr>
          <p:cNvPr id="20" name="Rectangle 20"/>
          <p:cNvSpPr>
            <a:spLocks noChangeArrowheads="1"/>
          </p:cNvSpPr>
          <p:nvPr userDrawn="1"/>
        </p:nvSpPr>
        <p:spPr bwMode="auto">
          <a:xfrm>
            <a:off x="6858000" y="41148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Reviewer</a:t>
            </a:r>
            <a:r>
              <a:rPr lang="en-US" sz="1100" b="1" baseline="0" dirty="0">
                <a:solidFill>
                  <a:srgbClr val="000000"/>
                </a:solidFill>
                <a:latin typeface="Calibri" charset="0"/>
              </a:rPr>
              <a:t> comments</a:t>
            </a:r>
            <a:r>
              <a:rPr lang="en-US" sz="1100" b="1" dirty="0">
                <a:solidFill>
                  <a:srgbClr val="000000"/>
                </a:solidFill>
                <a:latin typeface="Calibri" charset="0"/>
              </a:rPr>
              <a:t>:</a:t>
            </a:r>
            <a:endParaRPr lang="en-US" sz="2000" dirty="0">
              <a:solidFill>
                <a:srgbClr val="000000"/>
              </a:solidFill>
              <a:latin typeface="Times" charset="0"/>
            </a:endParaRPr>
          </a:p>
        </p:txBody>
      </p:sp>
    </p:spTree>
    <p:custDataLst>
      <p:tags r:id="rId3"/>
    </p:custData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10364"/>
            <a:ext cx="2286000"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LEAD-IN</a:t>
            </a:r>
          </a:p>
        </p:txBody>
      </p:sp>
      <p:sp>
        <p:nvSpPr>
          <p:cNvPr id="4" name="Text Placeholder 3"/>
          <p:cNvSpPr>
            <a:spLocks noGrp="1"/>
          </p:cNvSpPr>
          <p:nvPr>
            <p:ph type="body" sz="quarter" idx="13"/>
          </p:nvPr>
        </p:nvSpPr>
        <p:spPr/>
        <p:txBody>
          <a:bodyPr/>
          <a:lstStyle/>
          <a:p>
            <a:r>
              <a:rPr lang="en-US" dirty="0"/>
              <a:t>1/9</a:t>
            </a:r>
          </a:p>
        </p:txBody>
      </p:sp>
      <p:sp>
        <p:nvSpPr>
          <p:cNvPr id="6" name="Text Placeholder 5"/>
          <p:cNvSpPr>
            <a:spLocks noGrp="1"/>
          </p:cNvSpPr>
          <p:nvPr>
            <p:ph type="body" sz="quarter" idx="15"/>
          </p:nvPr>
        </p:nvSpPr>
        <p:spPr/>
        <p:txBody>
          <a:bodyPr/>
          <a:lstStyle/>
          <a:p>
            <a:r>
              <a:rPr lang="en-US" dirty="0"/>
              <a:t>NEXT = VOCABULARY </a:t>
            </a:r>
          </a:p>
        </p:txBody>
      </p:sp>
      <p:sp>
        <p:nvSpPr>
          <p:cNvPr id="7" name="Text Placeholder 6"/>
          <p:cNvSpPr>
            <a:spLocks noGrp="1"/>
          </p:cNvSpPr>
          <p:nvPr>
            <p:ph type="body" sz="quarter" idx="16"/>
          </p:nvPr>
        </p:nvSpPr>
        <p:spPr/>
        <p:txBody>
          <a:bodyPr>
            <a:noAutofit/>
          </a:bodyPr>
          <a:lstStyle/>
          <a:p>
            <a:pPr>
              <a:spcAft>
                <a:spcPts val="800"/>
              </a:spcAft>
            </a:pPr>
            <a:r>
              <a:rPr lang="en-US" dirty="0">
                <a:effectLst/>
                <a:ea typeface="DengXian" panose="02010600030101010101" pitchFamily="2" charset="-122"/>
                <a:cs typeface="Times New Roman" panose="02020603050405020304" pitchFamily="18" charset="0"/>
              </a:rPr>
              <a:t>Hi class, before come to our today lesson, I want you to look at the picture and answer the questions: </a:t>
            </a:r>
            <a:endParaRPr lang="vi-VN" dirty="0">
              <a:effectLst/>
              <a:ea typeface="DengXian" panose="02010600030101010101" pitchFamily="2" charset="-122"/>
              <a:cs typeface="Times New Roman" panose="02020603050405020304" pitchFamily="18" charset="0"/>
            </a:endParaRPr>
          </a:p>
          <a:p>
            <a:pPr>
              <a:spcAft>
                <a:spcPts val="800"/>
              </a:spcAft>
            </a:pPr>
            <a:r>
              <a:rPr lang="en-US" dirty="0">
                <a:effectLst/>
                <a:ea typeface="DengXian" panose="02010600030101010101" pitchFamily="2" charset="-122"/>
                <a:cs typeface="Times New Roman" panose="02020603050405020304" pitchFamily="18" charset="0"/>
              </a:rPr>
              <a:t>1. What is it? Yes, it is a job advertisement</a:t>
            </a:r>
            <a:r>
              <a:rPr lang="en-US" dirty="0">
                <a:ea typeface="DengXian" panose="02010600030101010101" pitchFamily="2" charset="-122"/>
                <a:cs typeface="Times New Roman" panose="02020603050405020304" pitchFamily="18" charset="0"/>
              </a:rPr>
              <a:t> </a:t>
            </a:r>
            <a:r>
              <a:rPr lang="en-US" dirty="0">
                <a:effectLst/>
                <a:ea typeface="DengXian" panose="02010600030101010101" pitchFamily="2" charset="-122"/>
                <a:cs typeface="Times New Roman" panose="02020603050405020304" pitchFamily="18" charset="0"/>
              </a:rPr>
              <a:t>2. Who does this job advertisement belong to? Yes, it belongs to City Centre for community development. </a:t>
            </a:r>
            <a:endParaRPr lang="vi-VN" dirty="0">
              <a:effectLst/>
              <a:ea typeface="DengXian" panose="02010600030101010101" pitchFamily="2" charset="-122"/>
              <a:cs typeface="Times New Roman" panose="02020603050405020304" pitchFamily="18" charset="0"/>
            </a:endParaRPr>
          </a:p>
          <a:p>
            <a:endParaRPr lang="vi-VN" dirty="0"/>
          </a:p>
        </p:txBody>
      </p:sp>
      <p:sp>
        <p:nvSpPr>
          <p:cNvPr id="8" name="Text Placeholder 7"/>
          <p:cNvSpPr>
            <a:spLocks noGrp="1"/>
          </p:cNvSpPr>
          <p:nvPr>
            <p:ph type="body" sz="quarter" idx="17"/>
          </p:nvPr>
        </p:nvSpPr>
        <p:spPr/>
        <p:txBody>
          <a:bodyPr/>
          <a:lstStyle/>
          <a:p>
            <a:endParaRPr lang="en-US"/>
          </a:p>
        </p:txBody>
      </p:sp>
      <p:pic>
        <p:nvPicPr>
          <p:cNvPr id="11" name="Picture 10">
            <a:extLst>
              <a:ext uri="{FF2B5EF4-FFF2-40B4-BE49-F238E27FC236}">
                <a16:creationId xmlns:a16="http://schemas.microsoft.com/office/drawing/2014/main" id="{58CCB58F-1DD8-E57A-B133-A4DF1CB4FD0B}"/>
              </a:ext>
            </a:extLst>
          </p:cNvPr>
          <p:cNvPicPr>
            <a:picLocks noChangeAspect="1"/>
          </p:cNvPicPr>
          <p:nvPr/>
        </p:nvPicPr>
        <p:blipFill>
          <a:blip r:embed="rId3"/>
          <a:stretch>
            <a:fillRect/>
          </a:stretch>
        </p:blipFill>
        <p:spPr>
          <a:xfrm>
            <a:off x="251342" y="472884"/>
            <a:ext cx="6586124" cy="4861116"/>
          </a:xfrm>
          <a:prstGeom prst="rect">
            <a:avLst/>
          </a:prstGeom>
        </p:spPr>
      </p:pic>
      <p:sp>
        <p:nvSpPr>
          <p:cNvPr id="12" name="Text Placeholder 4">
            <a:extLst>
              <a:ext uri="{FF2B5EF4-FFF2-40B4-BE49-F238E27FC236}">
                <a16:creationId xmlns:a16="http://schemas.microsoft.com/office/drawing/2014/main" id="{AB771E0D-0925-2020-8B95-F001F70EF033}"/>
              </a:ext>
            </a:extLst>
          </p:cNvPr>
          <p:cNvSpPr txBox="1">
            <a:spLocks/>
          </p:cNvSpPr>
          <p:nvPr/>
        </p:nvSpPr>
        <p:spPr>
          <a:xfrm>
            <a:off x="6837466" y="684467"/>
            <a:ext cx="2103120" cy="2103120"/>
          </a:xfrm>
          <a:prstGeom prst="rect">
            <a:avLst/>
          </a:prstGeom>
        </p:spPr>
        <p:txBody>
          <a:bodyPr>
            <a:normAutofit/>
          </a:bodyPr>
          <a:lstStyle>
            <a:lvl1pPr marL="0" indent="0" algn="l" rtl="0" eaLnBrk="0" fontAlgn="base" hangingPunct="0">
              <a:spcBef>
                <a:spcPct val="20000"/>
              </a:spcBef>
              <a:spcAft>
                <a:spcPct val="0"/>
              </a:spcAft>
              <a:buFont typeface="Arial" charset="0"/>
              <a:buNone/>
              <a:defRPr sz="1200" kern="1200">
                <a:solidFill>
                  <a:schemeClr val="tx1">
                    <a:lumMod val="75000"/>
                    <a:lumOff val="25000"/>
                  </a:schemeClr>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Pictures and texts will fade on when mentioned in the video</a:t>
            </a:r>
          </a:p>
        </p:txBody>
      </p:sp>
    </p:spTree>
    <p:custDataLst>
      <p:tags r:id="rId1"/>
    </p:custDataLst>
    <p:extLst>
      <p:ext uri="{BB962C8B-B14F-4D97-AF65-F5344CB8AC3E}">
        <p14:creationId xmlns:p14="http://schemas.microsoft.com/office/powerpoint/2010/main" val="10265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VOCABULARY</a:t>
            </a:r>
          </a:p>
        </p:txBody>
      </p:sp>
      <p:sp>
        <p:nvSpPr>
          <p:cNvPr id="4" name="Text Placeholder 3"/>
          <p:cNvSpPr>
            <a:spLocks noGrp="1"/>
          </p:cNvSpPr>
          <p:nvPr>
            <p:ph type="body" sz="quarter" idx="13"/>
          </p:nvPr>
        </p:nvSpPr>
        <p:spPr/>
        <p:txBody>
          <a:bodyPr/>
          <a:lstStyle/>
          <a:p>
            <a:r>
              <a:rPr lang="en-US" dirty="0"/>
              <a:t>2/9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p:txBody>
      </p:sp>
      <p:sp>
        <p:nvSpPr>
          <p:cNvPr id="6" name="Text Placeholder 5"/>
          <p:cNvSpPr>
            <a:spLocks noGrp="1"/>
          </p:cNvSpPr>
          <p:nvPr>
            <p:ph type="body" sz="quarter" idx="15"/>
          </p:nvPr>
        </p:nvSpPr>
        <p:spPr/>
        <p:txBody>
          <a:bodyPr/>
          <a:lstStyle/>
          <a:p>
            <a:r>
              <a:rPr lang="en-US" dirty="0"/>
              <a:t>NEXT = ANNOUNCEMENT</a:t>
            </a:r>
          </a:p>
        </p:txBody>
      </p:sp>
      <p:sp>
        <p:nvSpPr>
          <p:cNvPr id="7" name="Text Placeholder 6"/>
          <p:cNvSpPr>
            <a:spLocks noGrp="1"/>
          </p:cNvSpPr>
          <p:nvPr>
            <p:ph type="body" sz="quarter" idx="16"/>
          </p:nvPr>
        </p:nvSpPr>
        <p:spPr/>
        <p:txBody>
          <a:bodyPr/>
          <a:lstStyle/>
          <a:p>
            <a:pPr marL="158750" indent="0">
              <a:lnSpc>
                <a:spcPct val="107000"/>
              </a:lnSpc>
              <a:spcAft>
                <a:spcPts val="800"/>
              </a:spcAft>
              <a:buNone/>
            </a:pPr>
            <a:r>
              <a:rPr lang="en-US" sz="1200" dirty="0">
                <a:effectLst/>
                <a:ea typeface="DengXian" panose="02010600030101010101" pitchFamily="2" charset="-122"/>
                <a:cs typeface="Times New Roman" panose="02020603050405020304" pitchFamily="18" charset="0"/>
              </a:rPr>
              <a:t>Today, we are going to learn some vocabulary related to an announcement or an advertisement for a volunteer position.</a:t>
            </a:r>
            <a:endParaRPr lang="vi-VN" sz="1200" dirty="0">
              <a:effectLst/>
              <a:ea typeface="DengXian" panose="02010600030101010101" pitchFamily="2" charset="-122"/>
              <a:cs typeface="Times New Roman" panose="02020603050405020304" pitchFamily="18" charset="0"/>
            </a:endParaRPr>
          </a:p>
        </p:txBody>
      </p:sp>
      <p:sp>
        <p:nvSpPr>
          <p:cNvPr id="8" name="Text Placeholder 7"/>
          <p:cNvSpPr>
            <a:spLocks noGrp="1"/>
          </p:cNvSpPr>
          <p:nvPr>
            <p:ph type="body" sz="quarter" idx="17"/>
          </p:nvPr>
        </p:nvSpPr>
        <p:spPr/>
        <p:txBody>
          <a:bodyPr/>
          <a:lstStyle/>
          <a:p>
            <a:endParaRPr lang="en-US" dirty="0"/>
          </a:p>
        </p:txBody>
      </p:sp>
      <p:pic>
        <p:nvPicPr>
          <p:cNvPr id="10" name="Picture 9">
            <a:extLst>
              <a:ext uri="{FF2B5EF4-FFF2-40B4-BE49-F238E27FC236}">
                <a16:creationId xmlns:a16="http://schemas.microsoft.com/office/drawing/2014/main" id="{A41CAA49-AD2D-67F0-13E7-FB9235A88F6E}"/>
              </a:ext>
            </a:extLst>
          </p:cNvPr>
          <p:cNvPicPr>
            <a:picLocks noChangeAspect="1"/>
          </p:cNvPicPr>
          <p:nvPr/>
        </p:nvPicPr>
        <p:blipFill>
          <a:blip r:embed="rId3"/>
          <a:stretch>
            <a:fillRect/>
          </a:stretch>
        </p:blipFill>
        <p:spPr>
          <a:xfrm>
            <a:off x="381000" y="513536"/>
            <a:ext cx="6400800" cy="4820464"/>
          </a:xfrm>
          <a:prstGeom prst="rect">
            <a:avLst/>
          </a:prstGeom>
        </p:spPr>
      </p:pic>
      <p:sp>
        <p:nvSpPr>
          <p:cNvPr id="15" name="Text Placeholder 1">
            <a:extLst>
              <a:ext uri="{FF2B5EF4-FFF2-40B4-BE49-F238E27FC236}">
                <a16:creationId xmlns:a16="http://schemas.microsoft.com/office/drawing/2014/main" id="{26438D77-6299-3938-A048-2C6AF79E46B3}"/>
              </a:ext>
            </a:extLst>
          </p:cNvPr>
          <p:cNvSpPr>
            <a:spLocks noGrp="1"/>
          </p:cNvSpPr>
          <p:nvPr>
            <p:ph type="body" sz="quarter" idx="10"/>
          </p:nvPr>
        </p:nvSpPr>
        <p:spPr>
          <a:xfrm>
            <a:off x="1066800" y="110364"/>
            <a:ext cx="2286000" cy="304800"/>
          </a:xfrm>
        </p:spPr>
        <p:txBody>
          <a:bodyPr/>
          <a:lstStyle/>
          <a:p>
            <a:r>
              <a:rPr lang="en-US" sz="1050" dirty="0"/>
              <a:t>Vocabulary related to an announcement for volunteer positions</a:t>
            </a:r>
          </a:p>
        </p:txBody>
      </p:sp>
    </p:spTree>
    <p:custDataLst>
      <p:tags r:id="rId1"/>
    </p:custDataLst>
    <p:extLst>
      <p:ext uri="{BB962C8B-B14F-4D97-AF65-F5344CB8AC3E}">
        <p14:creationId xmlns:p14="http://schemas.microsoft.com/office/powerpoint/2010/main" val="290215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10364"/>
            <a:ext cx="2286000"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ANNOUNCEMENT</a:t>
            </a:r>
          </a:p>
        </p:txBody>
      </p:sp>
      <p:sp>
        <p:nvSpPr>
          <p:cNvPr id="4" name="Text Placeholder 3"/>
          <p:cNvSpPr>
            <a:spLocks noGrp="1"/>
          </p:cNvSpPr>
          <p:nvPr>
            <p:ph type="body" sz="quarter" idx="13"/>
          </p:nvPr>
        </p:nvSpPr>
        <p:spPr/>
        <p:txBody>
          <a:bodyPr/>
          <a:lstStyle/>
          <a:p>
            <a:r>
              <a:rPr lang="en-US" dirty="0"/>
              <a:t>3/9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PROFIT</a:t>
            </a:r>
          </a:p>
          <a:p>
            <a:endParaRPr lang="en-US" dirty="0"/>
          </a:p>
        </p:txBody>
      </p:sp>
      <p:sp>
        <p:nvSpPr>
          <p:cNvPr id="7" name="Text Placeholder 6"/>
          <p:cNvSpPr>
            <a:spLocks noGrp="1"/>
          </p:cNvSpPr>
          <p:nvPr>
            <p:ph type="body" sz="quarter" idx="16"/>
          </p:nvPr>
        </p:nvSpPr>
        <p:spPr>
          <a:xfrm>
            <a:off x="276224" y="5553073"/>
            <a:ext cx="8734425" cy="1076327"/>
          </a:xfrm>
        </p:spPr>
        <p:txBody>
          <a:bodyPr/>
          <a:lstStyle/>
          <a:p>
            <a:pPr marL="139700" indent="0">
              <a:buNone/>
            </a:pPr>
            <a:r>
              <a:rPr lang="vi-VN" dirty="0">
                <a:solidFill>
                  <a:schemeClr val="tx1"/>
                </a:solidFill>
                <a:latin typeface="Calibri" panose="020F0502020204030204" pitchFamily="34" charset="0"/>
                <a:ea typeface="Calibri" panose="020F0502020204030204" pitchFamily="34" charset="0"/>
                <a:cs typeface="Calibri" panose="020F0502020204030204" pitchFamily="34" charset="0"/>
              </a:rPr>
              <a:t>Look at the picture here and tell me ‘</a:t>
            </a:r>
            <a:r>
              <a:rPr lang="vi-VN" sz="1200" dirty="0">
                <a:solidFill>
                  <a:schemeClr val="tx1"/>
                </a:solidFill>
                <a:latin typeface="Calibri" panose="020F0502020204030204" pitchFamily="34" charset="0"/>
                <a:ea typeface="Calibri" panose="020F0502020204030204" pitchFamily="34" charset="0"/>
                <a:cs typeface="Calibri" panose="020F0502020204030204" pitchFamily="34" charset="0"/>
              </a:rPr>
              <a:t>Does it give the information to you? Is it offcially or not?” Yes. Announcement is something that someone says officially, giving information about something. For example, this job advertisement is an announcement for volunteer positions. Now listen and repeat the word: Announcement.</a:t>
            </a:r>
          </a:p>
          <a:p>
            <a:endParaRPr lang="vi-VN" dirty="0"/>
          </a:p>
        </p:txBody>
      </p:sp>
      <p:sp>
        <p:nvSpPr>
          <p:cNvPr id="8" name="Text Placeholder 7"/>
          <p:cNvSpPr>
            <a:spLocks noGrp="1"/>
          </p:cNvSpPr>
          <p:nvPr>
            <p:ph type="body" sz="quarter" idx="17"/>
          </p:nvPr>
        </p:nvSpPr>
        <p:spPr/>
        <p:txBody>
          <a:bodyPr/>
          <a:lstStyle/>
          <a:p>
            <a:endParaRPr lang="en-US"/>
          </a:p>
        </p:txBody>
      </p:sp>
      <p:pic>
        <p:nvPicPr>
          <p:cNvPr id="10" name="Picture 9">
            <a:extLst>
              <a:ext uri="{FF2B5EF4-FFF2-40B4-BE49-F238E27FC236}">
                <a16:creationId xmlns:a16="http://schemas.microsoft.com/office/drawing/2014/main" id="{1EFE5813-282B-0BFD-C68D-918FD30B9785}"/>
              </a:ext>
            </a:extLst>
          </p:cNvPr>
          <p:cNvPicPr>
            <a:picLocks noChangeAspect="1"/>
          </p:cNvPicPr>
          <p:nvPr/>
        </p:nvPicPr>
        <p:blipFill>
          <a:blip r:embed="rId3"/>
          <a:stretch>
            <a:fillRect/>
          </a:stretch>
        </p:blipFill>
        <p:spPr>
          <a:xfrm>
            <a:off x="276224" y="485788"/>
            <a:ext cx="6495826" cy="4772012"/>
          </a:xfrm>
          <a:prstGeom prst="rect">
            <a:avLst/>
          </a:prstGeom>
        </p:spPr>
      </p:pic>
    </p:spTree>
    <p:custDataLst>
      <p:tags r:id="rId1"/>
    </p:custDataLst>
    <p:extLst>
      <p:ext uri="{BB962C8B-B14F-4D97-AF65-F5344CB8AC3E}">
        <p14:creationId xmlns:p14="http://schemas.microsoft.com/office/powerpoint/2010/main" val="230219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10364"/>
            <a:ext cx="2286000"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PROFIT</a:t>
            </a:r>
          </a:p>
        </p:txBody>
      </p:sp>
      <p:sp>
        <p:nvSpPr>
          <p:cNvPr id="4" name="Text Placeholder 3"/>
          <p:cNvSpPr>
            <a:spLocks noGrp="1"/>
          </p:cNvSpPr>
          <p:nvPr>
            <p:ph type="body" sz="quarter" idx="13"/>
          </p:nvPr>
        </p:nvSpPr>
        <p:spPr/>
        <p:txBody>
          <a:bodyPr/>
          <a:lstStyle/>
          <a:p>
            <a:r>
              <a:rPr lang="en-US" dirty="0"/>
              <a:t>4/9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NON-PROFIT</a:t>
            </a:r>
          </a:p>
        </p:txBody>
      </p:sp>
      <p:sp>
        <p:nvSpPr>
          <p:cNvPr id="7" name="Text Placeholder 6"/>
          <p:cNvSpPr>
            <a:spLocks noGrp="1"/>
          </p:cNvSpPr>
          <p:nvPr>
            <p:ph type="body" sz="quarter" idx="16"/>
          </p:nvPr>
        </p:nvSpPr>
        <p:spPr/>
        <p:txBody>
          <a:bodyPr/>
          <a:lstStyle/>
          <a:p>
            <a:pPr>
              <a:lnSpc>
                <a:spcPct val="107000"/>
              </a:lnSpc>
              <a:spcAft>
                <a:spcPts val="800"/>
              </a:spcAft>
            </a:pPr>
            <a:r>
              <a:rPr lang="en-US" sz="1200" dirty="0">
                <a:effectLst/>
                <a:ea typeface="DengXian" panose="02010600030101010101" pitchFamily="2" charset="-122"/>
                <a:cs typeface="Times New Roman" panose="02020603050405020304" pitchFamily="18" charset="0"/>
              </a:rPr>
              <a:t>This </a:t>
            </a:r>
            <a:r>
              <a:rPr lang="en-US" sz="1200" dirty="0" err="1">
                <a:effectLst/>
                <a:ea typeface="DengXian" panose="02010600030101010101" pitchFamily="2" charset="-122"/>
                <a:cs typeface="Times New Roman" panose="02020603050405020304" pitchFamily="18" charset="0"/>
              </a:rPr>
              <a:t>centre</a:t>
            </a:r>
            <a:r>
              <a:rPr lang="en-US" sz="1200" dirty="0">
                <a:effectLst/>
                <a:ea typeface="DengXian" panose="02010600030101010101" pitchFamily="2" charset="-122"/>
                <a:cs typeface="Times New Roman" panose="02020603050405020304" pitchFamily="18" charset="0"/>
              </a:rPr>
              <a:t> buy this pen with 3.000d. But if the </a:t>
            </a:r>
            <a:r>
              <a:rPr lang="en-US" sz="1200" dirty="0" err="1">
                <a:effectLst/>
                <a:ea typeface="DengXian" panose="02010600030101010101" pitchFamily="2" charset="-122"/>
                <a:cs typeface="Times New Roman" panose="02020603050405020304" pitchFamily="18" charset="0"/>
              </a:rPr>
              <a:t>centre</a:t>
            </a:r>
            <a:r>
              <a:rPr lang="en-US" sz="1200" dirty="0">
                <a:effectLst/>
                <a:ea typeface="DengXian" panose="02010600030101010101" pitchFamily="2" charset="-122"/>
                <a:cs typeface="Times New Roman" panose="02020603050405020304" pitchFamily="18" charset="0"/>
              </a:rPr>
              <a:t> sells it to you, they will say this pen is 5.000d. How much money this </a:t>
            </a:r>
            <a:r>
              <a:rPr lang="en-US" sz="1200" dirty="0" err="1">
                <a:effectLst/>
                <a:ea typeface="DengXian" panose="02010600030101010101" pitchFamily="2" charset="-122"/>
                <a:cs typeface="Times New Roman" panose="02020603050405020304" pitchFamily="18" charset="0"/>
              </a:rPr>
              <a:t>centre</a:t>
            </a:r>
            <a:r>
              <a:rPr lang="en-US" sz="1200" dirty="0">
                <a:effectLst/>
                <a:ea typeface="DengXian" panose="02010600030101010101" pitchFamily="2" charset="-122"/>
                <a:cs typeface="Times New Roman" panose="02020603050405020304" pitchFamily="18" charset="0"/>
              </a:rPr>
              <a:t> earns for selling the pen?” (2.000d) “The money earned in business calls profit.” Ex: the </a:t>
            </a:r>
            <a:r>
              <a:rPr lang="en-US" sz="1200" dirty="0" err="1">
                <a:effectLst/>
                <a:ea typeface="DengXian" panose="02010600030101010101" pitchFamily="2" charset="-122"/>
                <a:cs typeface="Times New Roman" panose="02020603050405020304" pitchFamily="18" charset="0"/>
              </a:rPr>
              <a:t>centre</a:t>
            </a:r>
            <a:r>
              <a:rPr lang="en-US" sz="1200" dirty="0">
                <a:effectLst/>
                <a:ea typeface="DengXian" panose="02010600030101010101" pitchFamily="2" charset="-122"/>
                <a:cs typeface="Times New Roman" panose="02020603050405020304" pitchFamily="18" charset="0"/>
              </a:rPr>
              <a:t> makes a profit from selling pens.</a:t>
            </a:r>
            <a:endParaRPr lang="vi-VN" sz="1200" dirty="0">
              <a:effectLst/>
              <a:ea typeface="DengXian" panose="02010600030101010101" pitchFamily="2" charset="-122"/>
              <a:cs typeface="Times New Roman" panose="02020603050405020304" pitchFamily="18" charset="0"/>
            </a:endParaRPr>
          </a:p>
        </p:txBody>
      </p:sp>
      <p:sp>
        <p:nvSpPr>
          <p:cNvPr id="8" name="Text Placeholder 7"/>
          <p:cNvSpPr>
            <a:spLocks noGrp="1"/>
          </p:cNvSpPr>
          <p:nvPr>
            <p:ph type="body" sz="quarter" idx="17"/>
          </p:nvPr>
        </p:nvSpPr>
        <p:spPr/>
        <p:txBody>
          <a:bodyPr/>
          <a:lstStyle/>
          <a:p>
            <a:endParaRPr lang="en-US" dirty="0"/>
          </a:p>
        </p:txBody>
      </p:sp>
      <p:pic>
        <p:nvPicPr>
          <p:cNvPr id="10" name="Picture 9">
            <a:extLst>
              <a:ext uri="{FF2B5EF4-FFF2-40B4-BE49-F238E27FC236}">
                <a16:creationId xmlns:a16="http://schemas.microsoft.com/office/drawing/2014/main" id="{8549CBD8-9003-1461-F599-285167E32315}"/>
              </a:ext>
            </a:extLst>
          </p:cNvPr>
          <p:cNvPicPr>
            <a:picLocks noChangeAspect="1"/>
          </p:cNvPicPr>
          <p:nvPr/>
        </p:nvPicPr>
        <p:blipFill>
          <a:blip r:embed="rId3"/>
          <a:stretch>
            <a:fillRect/>
          </a:stretch>
        </p:blipFill>
        <p:spPr>
          <a:xfrm>
            <a:off x="276225" y="453722"/>
            <a:ext cx="6602840" cy="4880278"/>
          </a:xfrm>
          <a:prstGeom prst="rect">
            <a:avLst/>
          </a:prstGeom>
        </p:spPr>
      </p:pic>
    </p:spTree>
    <p:custDataLst>
      <p:tags r:id="rId1"/>
    </p:custDataLst>
    <p:extLst>
      <p:ext uri="{BB962C8B-B14F-4D97-AF65-F5344CB8AC3E}">
        <p14:creationId xmlns:p14="http://schemas.microsoft.com/office/powerpoint/2010/main" val="52837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10364"/>
            <a:ext cx="2209800"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NON-PROFIT</a:t>
            </a:r>
          </a:p>
        </p:txBody>
      </p:sp>
      <p:sp>
        <p:nvSpPr>
          <p:cNvPr id="4" name="Text Placeholder 3"/>
          <p:cNvSpPr>
            <a:spLocks noGrp="1"/>
          </p:cNvSpPr>
          <p:nvPr>
            <p:ph type="body" sz="quarter" idx="13"/>
          </p:nvPr>
        </p:nvSpPr>
        <p:spPr/>
        <p:txBody>
          <a:bodyPr/>
          <a:lstStyle/>
          <a:p>
            <a:r>
              <a:rPr lang="en-US" dirty="0"/>
              <a:t>5/9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FACILITIES</a:t>
            </a:r>
          </a:p>
        </p:txBody>
      </p:sp>
      <p:sp>
        <p:nvSpPr>
          <p:cNvPr id="7" name="Text Placeholder 6"/>
          <p:cNvSpPr>
            <a:spLocks noGrp="1"/>
          </p:cNvSpPr>
          <p:nvPr>
            <p:ph type="body" sz="quarter" idx="16"/>
          </p:nvPr>
        </p:nvSpPr>
        <p:spPr/>
        <p:txBody>
          <a:bodyPr/>
          <a:lstStyle/>
          <a:p>
            <a:pPr>
              <a:lnSpc>
                <a:spcPct val="107000"/>
              </a:lnSpc>
              <a:spcAft>
                <a:spcPts val="800"/>
              </a:spcAft>
            </a:pPr>
            <a:r>
              <a:rPr lang="en-US" sz="1200" dirty="0">
                <a:effectLst/>
                <a:ea typeface="DengXian" panose="02010600030101010101" pitchFamily="2" charset="-122"/>
                <a:cs typeface="Times New Roman" panose="02020603050405020304" pitchFamily="18" charset="0"/>
              </a:rPr>
              <a:t>“So, if the </a:t>
            </a:r>
            <a:r>
              <a:rPr lang="en-US" sz="1200" dirty="0" err="1">
                <a:effectLst/>
                <a:ea typeface="DengXian" panose="02010600030101010101" pitchFamily="2" charset="-122"/>
                <a:cs typeface="Times New Roman" panose="02020603050405020304" pitchFamily="18" charset="0"/>
              </a:rPr>
              <a:t>centre</a:t>
            </a:r>
            <a:r>
              <a:rPr lang="en-US" sz="1200" dirty="0">
                <a:effectLst/>
                <a:ea typeface="DengXian" panose="02010600030101010101" pitchFamily="2" charset="-122"/>
                <a:cs typeface="Times New Roman" panose="02020603050405020304" pitchFamily="18" charset="0"/>
              </a:rPr>
              <a:t> does not intend to make a profit, but to make money to support people in need. We call it non-profit.”</a:t>
            </a:r>
            <a:endParaRPr lang="vi-VN" sz="1200" dirty="0">
              <a:effectLst/>
              <a:ea typeface="DengXian" panose="02010600030101010101" pitchFamily="2" charset="-122"/>
              <a:cs typeface="Times New Roman" panose="02020603050405020304" pitchFamily="18" charset="0"/>
            </a:endParaRPr>
          </a:p>
          <a:p>
            <a:pPr>
              <a:lnSpc>
                <a:spcPct val="107000"/>
              </a:lnSpc>
              <a:spcAft>
                <a:spcPts val="800"/>
              </a:spcAft>
            </a:pPr>
            <a:r>
              <a:rPr lang="en-US" sz="1200" dirty="0">
                <a:effectLst/>
                <a:ea typeface="DengXian" panose="02010600030101010101" pitchFamily="2" charset="-122"/>
                <a:cs typeface="Times New Roman" panose="02020603050405020304" pitchFamily="18" charset="0"/>
              </a:rPr>
              <a:t>Ex: City Centre for Community Development is a non-profit </a:t>
            </a:r>
            <a:r>
              <a:rPr lang="en-US" sz="1200" dirty="0" err="1">
                <a:effectLst/>
                <a:ea typeface="DengXian" panose="02010600030101010101" pitchFamily="2" charset="-122"/>
                <a:cs typeface="Times New Roman" panose="02020603050405020304" pitchFamily="18" charset="0"/>
              </a:rPr>
              <a:t>organisation</a:t>
            </a:r>
            <a:r>
              <a:rPr lang="en-US" sz="1200" dirty="0">
                <a:effectLst/>
                <a:ea typeface="DengXian" panose="02010600030101010101" pitchFamily="2" charset="-122"/>
                <a:cs typeface="Times New Roman" panose="02020603050405020304" pitchFamily="18" charset="0"/>
              </a:rPr>
              <a:t>. Now listen to the word and repeat.</a:t>
            </a:r>
            <a:endParaRPr lang="vi-VN" sz="1200" dirty="0">
              <a:effectLst/>
              <a:ea typeface="DengXian" panose="02010600030101010101" pitchFamily="2" charset="-122"/>
              <a:cs typeface="Times New Roman" panose="02020603050405020304" pitchFamily="18" charset="0"/>
            </a:endParaRPr>
          </a:p>
          <a:p>
            <a:pPr marL="158750" indent="0">
              <a:buNone/>
            </a:pPr>
            <a:endParaRPr lang="vi-VN" dirty="0"/>
          </a:p>
        </p:txBody>
      </p:sp>
      <p:sp>
        <p:nvSpPr>
          <p:cNvPr id="8" name="Text Placeholder 7"/>
          <p:cNvSpPr>
            <a:spLocks noGrp="1"/>
          </p:cNvSpPr>
          <p:nvPr>
            <p:ph type="body" sz="quarter" idx="17"/>
          </p:nvPr>
        </p:nvSpPr>
        <p:spPr/>
        <p:txBody>
          <a:bodyPr/>
          <a:lstStyle/>
          <a:p>
            <a:endParaRPr lang="en-US" dirty="0"/>
          </a:p>
        </p:txBody>
      </p:sp>
      <p:pic>
        <p:nvPicPr>
          <p:cNvPr id="11" name="Picture 10">
            <a:extLst>
              <a:ext uri="{FF2B5EF4-FFF2-40B4-BE49-F238E27FC236}">
                <a16:creationId xmlns:a16="http://schemas.microsoft.com/office/drawing/2014/main" id="{5743C85B-550E-579A-AB75-CE6C65F9160B}"/>
              </a:ext>
            </a:extLst>
          </p:cNvPr>
          <p:cNvPicPr>
            <a:picLocks noChangeAspect="1"/>
          </p:cNvPicPr>
          <p:nvPr/>
        </p:nvPicPr>
        <p:blipFill>
          <a:blip r:embed="rId3"/>
          <a:stretch>
            <a:fillRect/>
          </a:stretch>
        </p:blipFill>
        <p:spPr>
          <a:xfrm>
            <a:off x="263783" y="497418"/>
            <a:ext cx="6550096" cy="4836582"/>
          </a:xfrm>
          <a:prstGeom prst="rect">
            <a:avLst/>
          </a:prstGeom>
        </p:spPr>
      </p:pic>
    </p:spTree>
    <p:custDataLst>
      <p:tags r:id="rId1"/>
    </p:custDataLst>
    <p:extLst>
      <p:ext uri="{BB962C8B-B14F-4D97-AF65-F5344CB8AC3E}">
        <p14:creationId xmlns:p14="http://schemas.microsoft.com/office/powerpoint/2010/main" val="123444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110364"/>
            <a:ext cx="2286000"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FACILITIES</a:t>
            </a:r>
          </a:p>
        </p:txBody>
      </p:sp>
      <p:sp>
        <p:nvSpPr>
          <p:cNvPr id="4" name="Text Placeholder 3"/>
          <p:cNvSpPr>
            <a:spLocks noGrp="1"/>
          </p:cNvSpPr>
          <p:nvPr>
            <p:ph type="body" sz="quarter" idx="13"/>
          </p:nvPr>
        </p:nvSpPr>
        <p:spPr/>
        <p:txBody>
          <a:bodyPr/>
          <a:lstStyle/>
          <a:p>
            <a:r>
              <a:rPr lang="en-US" dirty="0"/>
              <a:t>6/9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EXPERICENCED</a:t>
            </a:r>
          </a:p>
        </p:txBody>
      </p:sp>
      <p:sp>
        <p:nvSpPr>
          <p:cNvPr id="7" name="Text Placeholder 6"/>
          <p:cNvSpPr>
            <a:spLocks noGrp="1"/>
          </p:cNvSpPr>
          <p:nvPr>
            <p:ph type="body" sz="quarter" idx="16"/>
          </p:nvPr>
        </p:nvSpPr>
        <p:spPr/>
        <p:txBody>
          <a:bodyPr>
            <a:normAutofit/>
          </a:bodyPr>
          <a:lstStyle/>
          <a:p>
            <a:pPr marL="158750" indent="0">
              <a:lnSpc>
                <a:spcPct val="107000"/>
              </a:lnSpc>
              <a:spcAft>
                <a:spcPts val="800"/>
              </a:spcAft>
              <a:buNone/>
            </a:pPr>
            <a:r>
              <a:rPr lang="en-US" dirty="0">
                <a:ea typeface="DengXian" panose="02010600030101010101" pitchFamily="2" charset="-122"/>
                <a:cs typeface="Times New Roman" panose="02020603050405020304" pitchFamily="18" charset="0"/>
              </a:rPr>
              <a:t>Look at the picture and tell me: “</a:t>
            </a:r>
            <a:r>
              <a:rPr lang="en-US" dirty="0">
                <a:effectLst/>
                <a:ea typeface="DengXian" panose="02010600030101010101" pitchFamily="2" charset="-122"/>
                <a:cs typeface="Times New Roman" panose="02020603050405020304" pitchFamily="18" charset="0"/>
              </a:rPr>
              <a:t>What are these?” </a:t>
            </a:r>
            <a:endParaRPr lang="vi-VN" dirty="0">
              <a:effectLst/>
              <a:ea typeface="DengXian" panose="02010600030101010101" pitchFamily="2" charset="-122"/>
              <a:cs typeface="Times New Roman" panose="02020603050405020304" pitchFamily="18" charset="0"/>
            </a:endParaRPr>
          </a:p>
          <a:p>
            <a:pPr marL="158750" indent="0">
              <a:buNone/>
            </a:pPr>
            <a:r>
              <a:rPr lang="en-US" dirty="0">
                <a:effectLst/>
                <a:ea typeface="DengXian" panose="02010600030101010101" pitchFamily="2" charset="-122"/>
              </a:rPr>
              <a:t>“Yes, the word for these buildings, equipment, and services provided for a particular purpose is facilities.”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ea typeface="DengXian" panose="02010600030101010101" pitchFamily="2" charset="-122"/>
              </a:rPr>
              <a:t>For example, </a:t>
            </a:r>
            <a:r>
              <a:rPr lang="en-US" dirty="0">
                <a:solidFill>
                  <a:schemeClr val="bg1">
                    <a:lumMod val="25000"/>
                  </a:schemeClr>
                </a:solidFill>
              </a:rPr>
              <a:t>Our school has modern </a:t>
            </a:r>
            <a:r>
              <a:rPr lang="en-US" b="1" dirty="0">
                <a:solidFill>
                  <a:schemeClr val="tx2"/>
                </a:solidFill>
              </a:rPr>
              <a:t>facilities</a:t>
            </a:r>
            <a:r>
              <a:rPr lang="en-US" dirty="0">
                <a:solidFill>
                  <a:schemeClr val="bg1">
                    <a:lumMod val="25000"/>
                  </a:schemeClr>
                </a:solidFill>
              </a:rPr>
              <a:t>, such as a playground, library, computer lab, and canteen.</a:t>
            </a:r>
            <a:endParaRPr lang="vi-VN" dirty="0">
              <a:solidFill>
                <a:schemeClr val="bg1">
                  <a:lumMod val="25000"/>
                </a:schemeClr>
              </a:solidFill>
            </a:endParaRPr>
          </a:p>
          <a:p>
            <a:pPr marL="158750" indent="0">
              <a:buNone/>
            </a:pPr>
            <a:r>
              <a:rPr lang="en-US" dirty="0"/>
              <a:t>Now listen and repeat the word</a:t>
            </a:r>
            <a:endParaRPr lang="vi-VN" dirty="0"/>
          </a:p>
        </p:txBody>
      </p:sp>
      <p:sp>
        <p:nvSpPr>
          <p:cNvPr id="8" name="Text Placeholder 7"/>
          <p:cNvSpPr>
            <a:spLocks noGrp="1"/>
          </p:cNvSpPr>
          <p:nvPr>
            <p:ph type="body" sz="quarter" idx="17"/>
          </p:nvPr>
        </p:nvSpPr>
        <p:spPr/>
        <p:txBody>
          <a:bodyPr/>
          <a:lstStyle/>
          <a:p>
            <a:endParaRPr lang="en-US" dirty="0"/>
          </a:p>
        </p:txBody>
      </p:sp>
      <p:pic>
        <p:nvPicPr>
          <p:cNvPr id="11" name="Picture 10">
            <a:extLst>
              <a:ext uri="{FF2B5EF4-FFF2-40B4-BE49-F238E27FC236}">
                <a16:creationId xmlns:a16="http://schemas.microsoft.com/office/drawing/2014/main" id="{886692AB-B63F-229C-25F9-A37C97F90AE7}"/>
              </a:ext>
            </a:extLst>
          </p:cNvPr>
          <p:cNvPicPr>
            <a:picLocks noChangeAspect="1"/>
          </p:cNvPicPr>
          <p:nvPr/>
        </p:nvPicPr>
        <p:blipFill>
          <a:blip r:embed="rId3"/>
          <a:stretch>
            <a:fillRect/>
          </a:stretch>
        </p:blipFill>
        <p:spPr>
          <a:xfrm>
            <a:off x="263145" y="485544"/>
            <a:ext cx="6594855" cy="4840212"/>
          </a:xfrm>
          <a:prstGeom prst="rect">
            <a:avLst/>
          </a:prstGeom>
        </p:spPr>
      </p:pic>
    </p:spTree>
    <p:custDataLst>
      <p:tags r:id="rId1"/>
    </p:custDataLst>
    <p:extLst>
      <p:ext uri="{BB962C8B-B14F-4D97-AF65-F5344CB8AC3E}">
        <p14:creationId xmlns:p14="http://schemas.microsoft.com/office/powerpoint/2010/main" val="115919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0600" y="100820"/>
            <a:ext cx="2393836"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EXPERIENCED</a:t>
            </a:r>
          </a:p>
        </p:txBody>
      </p:sp>
      <p:sp>
        <p:nvSpPr>
          <p:cNvPr id="4" name="Text Placeholder 3"/>
          <p:cNvSpPr>
            <a:spLocks noGrp="1"/>
          </p:cNvSpPr>
          <p:nvPr>
            <p:ph type="body" sz="quarter" idx="13"/>
          </p:nvPr>
        </p:nvSpPr>
        <p:spPr/>
        <p:txBody>
          <a:bodyPr/>
          <a:lstStyle/>
          <a:p>
            <a:r>
              <a:rPr lang="en-US" dirty="0"/>
              <a:t>7/9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VOCABULARY</a:t>
            </a:r>
          </a:p>
        </p:txBody>
      </p:sp>
      <p:sp>
        <p:nvSpPr>
          <p:cNvPr id="7" name="Text Placeholder 6"/>
          <p:cNvSpPr>
            <a:spLocks noGrp="1"/>
          </p:cNvSpPr>
          <p:nvPr>
            <p:ph type="body" sz="quarter" idx="16"/>
          </p:nvPr>
        </p:nvSpPr>
        <p:spPr/>
        <p:txBody>
          <a:bodyPr>
            <a:normAutofit/>
          </a:bodyPr>
          <a:lstStyle/>
          <a:p>
            <a:pPr>
              <a:lnSpc>
                <a:spcPct val="107000"/>
              </a:lnSpc>
              <a:spcAft>
                <a:spcPts val="800"/>
              </a:spcAft>
            </a:pPr>
            <a:r>
              <a:rPr lang="en-US" sz="1200" dirty="0">
                <a:effectLst/>
                <a:ea typeface="DengXian" panose="02010600030101010101" pitchFamily="2" charset="-122"/>
                <a:cs typeface="Times New Roman" panose="02020603050405020304" pitchFamily="18" charset="0"/>
              </a:rPr>
              <a:t>“Have you ever become a volunteer?” “If you participate in voluntary work many, many times. Will you have a lot of skill and knowledge in voluntary work?”  “Yes. If so, you are an experienced volunteer.” Ex: I am an experienced volunteer because I have a lot of knowledge and skills in voluntary work. Listen and repeat the word</a:t>
            </a:r>
            <a:endParaRPr lang="vi-VN" sz="1200" dirty="0">
              <a:effectLst/>
              <a:ea typeface="DengXian" panose="02010600030101010101" pitchFamily="2" charset="-122"/>
              <a:cs typeface="Times New Roman" panose="02020603050405020304" pitchFamily="18" charset="0"/>
            </a:endParaRPr>
          </a:p>
        </p:txBody>
      </p:sp>
      <p:sp>
        <p:nvSpPr>
          <p:cNvPr id="8" name="Text Placeholder 7"/>
          <p:cNvSpPr>
            <a:spLocks noGrp="1"/>
          </p:cNvSpPr>
          <p:nvPr>
            <p:ph type="body" sz="quarter" idx="17"/>
          </p:nvPr>
        </p:nvSpPr>
        <p:spPr/>
        <p:txBody>
          <a:bodyPr/>
          <a:lstStyle/>
          <a:p>
            <a:endParaRPr lang="en-US" dirty="0"/>
          </a:p>
        </p:txBody>
      </p:sp>
      <p:pic>
        <p:nvPicPr>
          <p:cNvPr id="10" name="Picture 9">
            <a:extLst>
              <a:ext uri="{FF2B5EF4-FFF2-40B4-BE49-F238E27FC236}">
                <a16:creationId xmlns:a16="http://schemas.microsoft.com/office/drawing/2014/main" id="{5DE38F7D-1E51-F3FE-3E95-2632CC87973C}"/>
              </a:ext>
            </a:extLst>
          </p:cNvPr>
          <p:cNvPicPr>
            <a:picLocks noChangeAspect="1"/>
          </p:cNvPicPr>
          <p:nvPr/>
        </p:nvPicPr>
        <p:blipFill>
          <a:blip r:embed="rId3"/>
          <a:stretch>
            <a:fillRect/>
          </a:stretch>
        </p:blipFill>
        <p:spPr>
          <a:xfrm>
            <a:off x="276224" y="482600"/>
            <a:ext cx="6522215" cy="4851400"/>
          </a:xfrm>
          <a:prstGeom prst="rect">
            <a:avLst/>
          </a:prstGeom>
        </p:spPr>
      </p:pic>
    </p:spTree>
    <p:custDataLst>
      <p:tags r:id="rId1"/>
    </p:custDataLst>
    <p:extLst>
      <p:ext uri="{BB962C8B-B14F-4D97-AF65-F5344CB8AC3E}">
        <p14:creationId xmlns:p14="http://schemas.microsoft.com/office/powerpoint/2010/main" val="122092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38808" y="112650"/>
            <a:ext cx="2393836"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VOCABULARY</a:t>
            </a:r>
          </a:p>
        </p:txBody>
      </p:sp>
      <p:sp>
        <p:nvSpPr>
          <p:cNvPr id="4" name="Text Placeholder 3"/>
          <p:cNvSpPr>
            <a:spLocks noGrp="1"/>
          </p:cNvSpPr>
          <p:nvPr>
            <p:ph type="body" sz="quarter" idx="13"/>
          </p:nvPr>
        </p:nvSpPr>
        <p:spPr/>
        <p:txBody>
          <a:bodyPr/>
          <a:lstStyle/>
          <a:p>
            <a:r>
              <a:rPr lang="en-US" dirty="0"/>
              <a:t>8/9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NEXT = THANKS</a:t>
            </a:r>
          </a:p>
        </p:txBody>
      </p:sp>
      <p:sp>
        <p:nvSpPr>
          <p:cNvPr id="7" name="Text Placeholder 6"/>
          <p:cNvSpPr>
            <a:spLocks noGrp="1"/>
          </p:cNvSpPr>
          <p:nvPr>
            <p:ph type="body" sz="quarter" idx="16"/>
          </p:nvPr>
        </p:nvSpPr>
        <p:spPr/>
        <p:txBody>
          <a:bodyPr>
            <a:normAutofit/>
          </a:bodyPr>
          <a:lstStyle/>
          <a:p>
            <a:r>
              <a:rPr lang="en-US" dirty="0"/>
              <a:t>So, we have learned 4 words. Repeat after me:… OK that’s it for this video. Next you will hear the recording about announcement for volunteer position and do some exercise </a:t>
            </a:r>
            <a:endParaRPr lang="vi-VN" dirty="0"/>
          </a:p>
        </p:txBody>
      </p:sp>
      <p:sp>
        <p:nvSpPr>
          <p:cNvPr id="8" name="Text Placeholder 7"/>
          <p:cNvSpPr>
            <a:spLocks noGrp="1"/>
          </p:cNvSpPr>
          <p:nvPr>
            <p:ph type="body" sz="quarter" idx="17"/>
          </p:nvPr>
        </p:nvSpPr>
        <p:spPr/>
        <p:txBody>
          <a:bodyPr/>
          <a:lstStyle/>
          <a:p>
            <a:endParaRPr lang="en-US" dirty="0"/>
          </a:p>
        </p:txBody>
      </p:sp>
      <p:pic>
        <p:nvPicPr>
          <p:cNvPr id="11" name="Picture 10">
            <a:extLst>
              <a:ext uri="{FF2B5EF4-FFF2-40B4-BE49-F238E27FC236}">
                <a16:creationId xmlns:a16="http://schemas.microsoft.com/office/drawing/2014/main" id="{118EF171-3D75-25D2-8758-7B82112638AA}"/>
              </a:ext>
            </a:extLst>
          </p:cNvPr>
          <p:cNvPicPr>
            <a:picLocks noChangeAspect="1"/>
          </p:cNvPicPr>
          <p:nvPr/>
        </p:nvPicPr>
        <p:blipFill>
          <a:blip r:embed="rId3"/>
          <a:stretch>
            <a:fillRect/>
          </a:stretch>
        </p:blipFill>
        <p:spPr>
          <a:xfrm>
            <a:off x="276224" y="528999"/>
            <a:ext cx="6581776" cy="4800976"/>
          </a:xfrm>
          <a:prstGeom prst="rect">
            <a:avLst/>
          </a:prstGeom>
        </p:spPr>
      </p:pic>
    </p:spTree>
    <p:custDataLst>
      <p:tags r:id="rId1"/>
    </p:custDataLst>
    <p:extLst>
      <p:ext uri="{BB962C8B-B14F-4D97-AF65-F5344CB8AC3E}">
        <p14:creationId xmlns:p14="http://schemas.microsoft.com/office/powerpoint/2010/main" val="40204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0600" y="111656"/>
            <a:ext cx="2393836" cy="304800"/>
          </a:xfrm>
        </p:spPr>
        <p:txBody>
          <a:bodyPr/>
          <a:lstStyle/>
          <a:p>
            <a:r>
              <a:rPr lang="en-US" sz="1050" dirty="0"/>
              <a:t>Vocabulary related to an announcement for volunteer positions</a:t>
            </a:r>
          </a:p>
        </p:txBody>
      </p:sp>
      <p:sp>
        <p:nvSpPr>
          <p:cNvPr id="3" name="Text Placeholder 2"/>
          <p:cNvSpPr>
            <a:spLocks noGrp="1"/>
          </p:cNvSpPr>
          <p:nvPr>
            <p:ph type="body" sz="quarter" idx="11"/>
          </p:nvPr>
        </p:nvSpPr>
        <p:spPr/>
        <p:txBody>
          <a:bodyPr/>
          <a:lstStyle/>
          <a:p>
            <a:r>
              <a:rPr lang="en-US" dirty="0"/>
              <a:t>THANKS</a:t>
            </a:r>
          </a:p>
        </p:txBody>
      </p:sp>
      <p:sp>
        <p:nvSpPr>
          <p:cNvPr id="4" name="Text Placeholder 3"/>
          <p:cNvSpPr>
            <a:spLocks noGrp="1"/>
          </p:cNvSpPr>
          <p:nvPr>
            <p:ph type="body" sz="quarter" idx="13"/>
          </p:nvPr>
        </p:nvSpPr>
        <p:spPr/>
        <p:txBody>
          <a:bodyPr/>
          <a:lstStyle/>
          <a:p>
            <a:r>
              <a:rPr lang="en-US" dirty="0"/>
              <a:t>9/9</a:t>
            </a:r>
          </a:p>
        </p:txBody>
      </p:sp>
      <p:sp>
        <p:nvSpPr>
          <p:cNvPr id="5" name="Text Placeholder 4"/>
          <p:cNvSpPr>
            <a:spLocks noGrp="1"/>
          </p:cNvSpPr>
          <p:nvPr>
            <p:ph type="body" sz="quarter" idx="14"/>
          </p:nvPr>
        </p:nvSpPr>
        <p:spPr/>
        <p:txBody>
          <a:bodyPr/>
          <a:lstStyle/>
          <a:p>
            <a:r>
              <a:rPr lang="en-US" dirty="0"/>
              <a:t>Pictures and texts will fade on when mentioned in the video</a:t>
            </a:r>
          </a:p>
          <a:p>
            <a:endParaRPr lang="en-US" dirty="0"/>
          </a:p>
        </p:txBody>
      </p:sp>
      <p:sp>
        <p:nvSpPr>
          <p:cNvPr id="6" name="Text Placeholder 5"/>
          <p:cNvSpPr>
            <a:spLocks noGrp="1"/>
          </p:cNvSpPr>
          <p:nvPr>
            <p:ph type="body" sz="quarter" idx="15"/>
          </p:nvPr>
        </p:nvSpPr>
        <p:spPr/>
        <p:txBody>
          <a:bodyPr/>
          <a:lstStyle/>
          <a:p>
            <a:r>
              <a:rPr lang="en-US" dirty="0"/>
              <a:t>THE END</a:t>
            </a:r>
          </a:p>
        </p:txBody>
      </p:sp>
      <p:sp>
        <p:nvSpPr>
          <p:cNvPr id="7" name="Text Placeholder 6"/>
          <p:cNvSpPr>
            <a:spLocks noGrp="1"/>
          </p:cNvSpPr>
          <p:nvPr>
            <p:ph type="body" sz="quarter" idx="16"/>
          </p:nvPr>
        </p:nvSpPr>
        <p:spPr/>
        <p:txBody>
          <a:bodyPr>
            <a:normAutofit/>
          </a:bodyPr>
          <a:lstStyle/>
          <a:p>
            <a:pPr marL="158750" indent="0">
              <a:lnSpc>
                <a:spcPct val="107000"/>
              </a:lnSpc>
              <a:spcAft>
                <a:spcPts val="800"/>
              </a:spcAft>
              <a:buNone/>
            </a:pPr>
            <a:r>
              <a:rPr lang="en-US" dirty="0">
                <a:ea typeface="DengXian" panose="02010600030101010101" pitchFamily="2" charset="-122"/>
                <a:cs typeface="Times New Roman" panose="02020603050405020304" pitchFamily="18" charset="0"/>
              </a:rPr>
              <a:t>Thank you.</a:t>
            </a:r>
            <a:endParaRPr lang="vi-VN" dirty="0"/>
          </a:p>
        </p:txBody>
      </p:sp>
      <p:sp>
        <p:nvSpPr>
          <p:cNvPr id="8" name="Text Placeholder 7"/>
          <p:cNvSpPr>
            <a:spLocks noGrp="1"/>
          </p:cNvSpPr>
          <p:nvPr>
            <p:ph type="body" sz="quarter" idx="17"/>
          </p:nvPr>
        </p:nvSpPr>
        <p:spPr/>
        <p:txBody>
          <a:bodyPr/>
          <a:lstStyle/>
          <a:p>
            <a:endParaRPr lang="en-US" dirty="0"/>
          </a:p>
        </p:txBody>
      </p:sp>
      <p:pic>
        <p:nvPicPr>
          <p:cNvPr id="10" name="Picture 9">
            <a:extLst>
              <a:ext uri="{FF2B5EF4-FFF2-40B4-BE49-F238E27FC236}">
                <a16:creationId xmlns:a16="http://schemas.microsoft.com/office/drawing/2014/main" id="{3A466E67-542E-3FFC-A606-C00CBFF014BD}"/>
              </a:ext>
            </a:extLst>
          </p:cNvPr>
          <p:cNvPicPr>
            <a:picLocks noChangeAspect="1"/>
          </p:cNvPicPr>
          <p:nvPr/>
        </p:nvPicPr>
        <p:blipFill>
          <a:blip r:embed="rId3"/>
          <a:stretch>
            <a:fillRect/>
          </a:stretch>
        </p:blipFill>
        <p:spPr>
          <a:xfrm>
            <a:off x="276225" y="482599"/>
            <a:ext cx="6581776" cy="4938188"/>
          </a:xfrm>
          <a:prstGeom prst="rect">
            <a:avLst/>
          </a:prstGeom>
        </p:spPr>
      </p:pic>
    </p:spTree>
    <p:custDataLst>
      <p:tags r:id="rId1"/>
    </p:custDataLst>
    <p:extLst>
      <p:ext uri="{BB962C8B-B14F-4D97-AF65-F5344CB8AC3E}">
        <p14:creationId xmlns:p14="http://schemas.microsoft.com/office/powerpoint/2010/main" val="3835932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630</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MAI THI ANH THUY</cp:lastModifiedBy>
  <cp:revision>49</cp:revision>
  <dcterms:created xsi:type="dcterms:W3CDTF">2009-06-29T01:40:26Z</dcterms:created>
  <dcterms:modified xsi:type="dcterms:W3CDTF">2022-12-22T03:06:57Z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61B205ED-471C-477A-A13D-7CC2D27ADD21</vt:lpwstr>
  </property>
  <property fmtid="{D5CDD505-2E9C-101B-9397-08002B2CF9AE}" pid="3" name="ArticulatePath">
    <vt:lpwstr>visual-template2_Goldman</vt:lpwstr>
  </property>
</Properties>
</file>