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8" r:id="rId2"/>
    <p:sldId id="257" r:id="rId3"/>
    <p:sldId id="269" r:id="rId4"/>
    <p:sldId id="270" r:id="rId5"/>
    <p:sldId id="271" r:id="rId6"/>
    <p:sldId id="272" r:id="rId7"/>
    <p:sldId id="273" r:id="rId8"/>
    <p:sldId id="274" r:id="rId9"/>
    <p:sldId id="275" r:id="rId10"/>
    <p:sldId id="276" r:id="rId11"/>
    <p:sldId id="277"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9" autoAdjust="0"/>
    <p:restoredTop sz="94660"/>
  </p:normalViewPr>
  <p:slideViewPr>
    <p:cSldViewPr snapToGrid="0">
      <p:cViewPr varScale="1">
        <p:scale>
          <a:sx n="79" d="100"/>
          <a:sy n="79" d="100"/>
        </p:scale>
        <p:origin x="6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A41D2-3413-4DA7-9E84-ECDBE83BB57F}" type="datetimeFigureOut">
              <a:rPr lang="en-GB" smtClean="0"/>
              <a:t>29/12/2021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A501B-7026-40E0-BB47-18C98DF2E47A}" type="slidenum">
              <a:rPr lang="en-GB" smtClean="0"/>
              <a:t>‹#›</a:t>
            </a:fld>
            <a:endParaRPr lang="en-GB"/>
          </a:p>
        </p:txBody>
      </p:sp>
    </p:spTree>
    <p:extLst>
      <p:ext uri="{BB962C8B-B14F-4D97-AF65-F5344CB8AC3E}">
        <p14:creationId xmlns:p14="http://schemas.microsoft.com/office/powerpoint/2010/main" val="3724454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11C8-2699-484A-8E6E-E07AEA0347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B9E928-C073-4E95-B4CC-554D20A589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AA13471-A9DB-4B83-98B1-A997FA24E4C8}"/>
              </a:ext>
            </a:extLst>
          </p:cNvPr>
          <p:cNvSpPr>
            <a:spLocks noGrp="1"/>
          </p:cNvSpPr>
          <p:nvPr>
            <p:ph type="dt" sz="half" idx="10"/>
          </p:nvPr>
        </p:nvSpPr>
        <p:spPr/>
        <p:txBody>
          <a:bodyPr/>
          <a:lstStyle/>
          <a:p>
            <a:fld id="{1F5C0147-8014-4139-A19C-0DB0B49C5A70}" type="datetimeFigureOut">
              <a:rPr lang="en-GB" smtClean="0"/>
              <a:t>29/12/2021</a:t>
            </a:fld>
            <a:endParaRPr lang="en-GB"/>
          </a:p>
        </p:txBody>
      </p:sp>
      <p:sp>
        <p:nvSpPr>
          <p:cNvPr id="5" name="Footer Placeholder 4">
            <a:extLst>
              <a:ext uri="{FF2B5EF4-FFF2-40B4-BE49-F238E27FC236}">
                <a16:creationId xmlns:a16="http://schemas.microsoft.com/office/drawing/2014/main" id="{D6524A22-439F-42A1-BC72-4F91540C89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FB3958-42FC-42C8-9B77-F1B1D67B5458}"/>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170080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6B0D3-5A6F-4D6A-AE6D-0BE07F0C3A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ACDC84-2CF9-41C4-B38E-73CDE3CF5D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EDDA20-7D2B-40E0-8087-E10F544855C1}"/>
              </a:ext>
            </a:extLst>
          </p:cNvPr>
          <p:cNvSpPr>
            <a:spLocks noGrp="1"/>
          </p:cNvSpPr>
          <p:nvPr>
            <p:ph type="dt" sz="half" idx="10"/>
          </p:nvPr>
        </p:nvSpPr>
        <p:spPr/>
        <p:txBody>
          <a:bodyPr/>
          <a:lstStyle/>
          <a:p>
            <a:fld id="{1F5C0147-8014-4139-A19C-0DB0B49C5A70}" type="datetimeFigureOut">
              <a:rPr lang="en-GB" smtClean="0"/>
              <a:t>29/12/2021</a:t>
            </a:fld>
            <a:endParaRPr lang="en-GB"/>
          </a:p>
        </p:txBody>
      </p:sp>
      <p:sp>
        <p:nvSpPr>
          <p:cNvPr id="5" name="Footer Placeholder 4">
            <a:extLst>
              <a:ext uri="{FF2B5EF4-FFF2-40B4-BE49-F238E27FC236}">
                <a16:creationId xmlns:a16="http://schemas.microsoft.com/office/drawing/2014/main" id="{0CD5AF85-DF50-4F45-ACEF-122D9CAFF7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FBB7AE-38EB-4E3D-B29D-23ED66C60B3A}"/>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135375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835270-982C-4C99-8CB4-03C0D96238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C77A7B-896D-4967-B960-1DE8DE10E0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38A2C1-4DF3-41F0-BCA6-0AD5426D29DD}"/>
              </a:ext>
            </a:extLst>
          </p:cNvPr>
          <p:cNvSpPr>
            <a:spLocks noGrp="1"/>
          </p:cNvSpPr>
          <p:nvPr>
            <p:ph type="dt" sz="half" idx="10"/>
          </p:nvPr>
        </p:nvSpPr>
        <p:spPr/>
        <p:txBody>
          <a:bodyPr/>
          <a:lstStyle/>
          <a:p>
            <a:fld id="{1F5C0147-8014-4139-A19C-0DB0B49C5A70}" type="datetimeFigureOut">
              <a:rPr lang="en-GB" smtClean="0"/>
              <a:t>29/12/2021</a:t>
            </a:fld>
            <a:endParaRPr lang="en-GB"/>
          </a:p>
        </p:txBody>
      </p:sp>
      <p:sp>
        <p:nvSpPr>
          <p:cNvPr id="5" name="Footer Placeholder 4">
            <a:extLst>
              <a:ext uri="{FF2B5EF4-FFF2-40B4-BE49-F238E27FC236}">
                <a16:creationId xmlns:a16="http://schemas.microsoft.com/office/drawing/2014/main" id="{D2D36969-9B81-4976-8694-DCFA20B66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4BE78B-960D-4F26-A748-5CE91A89E092}"/>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259632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62E64-FC0A-4BBE-B27D-830603CD7E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74BA73-32EB-4892-885B-9C379B7DD4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198286-B4BD-44F6-AE7E-4CDCAA70EC23}"/>
              </a:ext>
            </a:extLst>
          </p:cNvPr>
          <p:cNvSpPr>
            <a:spLocks noGrp="1"/>
          </p:cNvSpPr>
          <p:nvPr>
            <p:ph type="dt" sz="half" idx="10"/>
          </p:nvPr>
        </p:nvSpPr>
        <p:spPr/>
        <p:txBody>
          <a:bodyPr/>
          <a:lstStyle/>
          <a:p>
            <a:fld id="{1F5C0147-8014-4139-A19C-0DB0B49C5A70}" type="datetimeFigureOut">
              <a:rPr lang="en-GB" smtClean="0"/>
              <a:t>29/12/2021</a:t>
            </a:fld>
            <a:endParaRPr lang="en-GB"/>
          </a:p>
        </p:txBody>
      </p:sp>
      <p:sp>
        <p:nvSpPr>
          <p:cNvPr id="5" name="Footer Placeholder 4">
            <a:extLst>
              <a:ext uri="{FF2B5EF4-FFF2-40B4-BE49-F238E27FC236}">
                <a16:creationId xmlns:a16="http://schemas.microsoft.com/office/drawing/2014/main" id="{85F9A295-95AB-477D-ABF9-0AFD1FC279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84FC14-087A-4FE2-825B-6029BE183DCB}"/>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158559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AE95-E496-410F-B197-C63CFAEFD3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E02425-19F7-4EC1-AB6B-DA0286CCD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61FF5F-E443-4290-81CA-4111D87C4FA3}"/>
              </a:ext>
            </a:extLst>
          </p:cNvPr>
          <p:cNvSpPr>
            <a:spLocks noGrp="1"/>
          </p:cNvSpPr>
          <p:nvPr>
            <p:ph type="dt" sz="half" idx="10"/>
          </p:nvPr>
        </p:nvSpPr>
        <p:spPr/>
        <p:txBody>
          <a:bodyPr/>
          <a:lstStyle/>
          <a:p>
            <a:fld id="{1F5C0147-8014-4139-A19C-0DB0B49C5A70}" type="datetimeFigureOut">
              <a:rPr lang="en-GB" smtClean="0"/>
              <a:t>29/12/2021</a:t>
            </a:fld>
            <a:endParaRPr lang="en-GB"/>
          </a:p>
        </p:txBody>
      </p:sp>
      <p:sp>
        <p:nvSpPr>
          <p:cNvPr id="5" name="Footer Placeholder 4">
            <a:extLst>
              <a:ext uri="{FF2B5EF4-FFF2-40B4-BE49-F238E27FC236}">
                <a16:creationId xmlns:a16="http://schemas.microsoft.com/office/drawing/2014/main" id="{0030644A-AE66-440E-AD70-9799A09A85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B386B0-8126-4EC6-9A8D-1720E5748692}"/>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2910221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7C5CD-1DDC-4DF5-B532-30ABB79C51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4FADD4-4394-4314-8703-F113AB9D41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E96A7E-50C9-438D-B3D6-A27978039E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FD2A19-6E78-4972-B966-2FA8C8372937}"/>
              </a:ext>
            </a:extLst>
          </p:cNvPr>
          <p:cNvSpPr>
            <a:spLocks noGrp="1"/>
          </p:cNvSpPr>
          <p:nvPr>
            <p:ph type="dt" sz="half" idx="10"/>
          </p:nvPr>
        </p:nvSpPr>
        <p:spPr/>
        <p:txBody>
          <a:bodyPr/>
          <a:lstStyle/>
          <a:p>
            <a:fld id="{1F5C0147-8014-4139-A19C-0DB0B49C5A70}" type="datetimeFigureOut">
              <a:rPr lang="en-GB" smtClean="0"/>
              <a:t>29/12/2021</a:t>
            </a:fld>
            <a:endParaRPr lang="en-GB"/>
          </a:p>
        </p:txBody>
      </p:sp>
      <p:sp>
        <p:nvSpPr>
          <p:cNvPr id="6" name="Footer Placeholder 5">
            <a:extLst>
              <a:ext uri="{FF2B5EF4-FFF2-40B4-BE49-F238E27FC236}">
                <a16:creationId xmlns:a16="http://schemas.microsoft.com/office/drawing/2014/main" id="{D32FD718-0C9B-424D-AF93-909A2AC4D4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824D97-D67A-4D08-9622-F78279BF466E}"/>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84089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21E9B-E269-423C-ABE0-0905CE9F44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B95455-F1A5-409B-A6AC-B9DB1B2CBC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FD942A-A97E-465C-84A5-10CD952E42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113E48-89BD-4794-9EEF-001851F6DB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776629-B036-4623-99ED-C6E15A2895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54231A-4E7A-41AE-9850-2C72385E3D32}"/>
              </a:ext>
            </a:extLst>
          </p:cNvPr>
          <p:cNvSpPr>
            <a:spLocks noGrp="1"/>
          </p:cNvSpPr>
          <p:nvPr>
            <p:ph type="dt" sz="half" idx="10"/>
          </p:nvPr>
        </p:nvSpPr>
        <p:spPr/>
        <p:txBody>
          <a:bodyPr/>
          <a:lstStyle/>
          <a:p>
            <a:fld id="{1F5C0147-8014-4139-A19C-0DB0B49C5A70}" type="datetimeFigureOut">
              <a:rPr lang="en-GB" smtClean="0"/>
              <a:t>29/12/2021</a:t>
            </a:fld>
            <a:endParaRPr lang="en-GB"/>
          </a:p>
        </p:txBody>
      </p:sp>
      <p:sp>
        <p:nvSpPr>
          <p:cNvPr id="8" name="Footer Placeholder 7">
            <a:extLst>
              <a:ext uri="{FF2B5EF4-FFF2-40B4-BE49-F238E27FC236}">
                <a16:creationId xmlns:a16="http://schemas.microsoft.com/office/drawing/2014/main" id="{DFF2E9B2-09EC-465C-9678-3171D7CDE6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89A5A36-8CE9-44D7-80F4-EC8F8E2DFF4C}"/>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3093234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85650-8630-466E-B283-A207D1EF50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5C81C4C-DEC0-4452-A9DB-EC60354BF08A}"/>
              </a:ext>
            </a:extLst>
          </p:cNvPr>
          <p:cNvSpPr>
            <a:spLocks noGrp="1"/>
          </p:cNvSpPr>
          <p:nvPr>
            <p:ph type="dt" sz="half" idx="10"/>
          </p:nvPr>
        </p:nvSpPr>
        <p:spPr/>
        <p:txBody>
          <a:bodyPr/>
          <a:lstStyle/>
          <a:p>
            <a:fld id="{1F5C0147-8014-4139-A19C-0DB0B49C5A70}" type="datetimeFigureOut">
              <a:rPr lang="en-GB" smtClean="0"/>
              <a:t>29/12/2021</a:t>
            </a:fld>
            <a:endParaRPr lang="en-GB"/>
          </a:p>
        </p:txBody>
      </p:sp>
      <p:sp>
        <p:nvSpPr>
          <p:cNvPr id="4" name="Footer Placeholder 3">
            <a:extLst>
              <a:ext uri="{FF2B5EF4-FFF2-40B4-BE49-F238E27FC236}">
                <a16:creationId xmlns:a16="http://schemas.microsoft.com/office/drawing/2014/main" id="{8679798F-255F-46B4-8D96-6884B01F5E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0FE6FE-9C6B-4DC2-AA1D-0651732CC6AD}"/>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2306250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026980-A029-43B0-A163-18C245B5BB44}"/>
              </a:ext>
            </a:extLst>
          </p:cNvPr>
          <p:cNvSpPr>
            <a:spLocks noGrp="1"/>
          </p:cNvSpPr>
          <p:nvPr>
            <p:ph type="dt" sz="half" idx="10"/>
          </p:nvPr>
        </p:nvSpPr>
        <p:spPr/>
        <p:txBody>
          <a:bodyPr/>
          <a:lstStyle/>
          <a:p>
            <a:fld id="{1F5C0147-8014-4139-A19C-0DB0B49C5A70}" type="datetimeFigureOut">
              <a:rPr lang="en-GB" smtClean="0"/>
              <a:t>29/12/2021</a:t>
            </a:fld>
            <a:endParaRPr lang="en-GB"/>
          </a:p>
        </p:txBody>
      </p:sp>
      <p:sp>
        <p:nvSpPr>
          <p:cNvPr id="3" name="Footer Placeholder 2">
            <a:extLst>
              <a:ext uri="{FF2B5EF4-FFF2-40B4-BE49-F238E27FC236}">
                <a16:creationId xmlns:a16="http://schemas.microsoft.com/office/drawing/2014/main" id="{A68C2B40-FE7D-418E-861C-A3289EFAFBA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088B92-9157-4118-906A-FD021C1F6FE8}"/>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141318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0D363-B4C2-4253-9C4E-D89100A562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33B0DF2-8B72-4947-AA69-5F6DCA5C48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C9A555-33EF-4B54-AD43-93EA14A28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2C4E2E-C237-4296-A83F-5C8273AA9395}"/>
              </a:ext>
            </a:extLst>
          </p:cNvPr>
          <p:cNvSpPr>
            <a:spLocks noGrp="1"/>
          </p:cNvSpPr>
          <p:nvPr>
            <p:ph type="dt" sz="half" idx="10"/>
          </p:nvPr>
        </p:nvSpPr>
        <p:spPr/>
        <p:txBody>
          <a:bodyPr/>
          <a:lstStyle/>
          <a:p>
            <a:fld id="{1F5C0147-8014-4139-A19C-0DB0B49C5A70}" type="datetimeFigureOut">
              <a:rPr lang="en-GB" smtClean="0"/>
              <a:t>29/12/2021</a:t>
            </a:fld>
            <a:endParaRPr lang="en-GB"/>
          </a:p>
        </p:txBody>
      </p:sp>
      <p:sp>
        <p:nvSpPr>
          <p:cNvPr id="6" name="Footer Placeholder 5">
            <a:extLst>
              <a:ext uri="{FF2B5EF4-FFF2-40B4-BE49-F238E27FC236}">
                <a16:creationId xmlns:a16="http://schemas.microsoft.com/office/drawing/2014/main" id="{811264CB-9B5E-4A88-BCB7-D313D9A3A8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02441A-2DF1-421E-AC15-9F778819445D}"/>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330280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DE22-9A10-4E2C-8DA8-202A20917E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F8D516-4A6B-4E5F-BFCB-F9E48C3869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87C110-5917-4DAC-B12E-EE547D638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FA8AF3-9E87-4FCE-B63D-D4FF4356CF7E}"/>
              </a:ext>
            </a:extLst>
          </p:cNvPr>
          <p:cNvSpPr>
            <a:spLocks noGrp="1"/>
          </p:cNvSpPr>
          <p:nvPr>
            <p:ph type="dt" sz="half" idx="10"/>
          </p:nvPr>
        </p:nvSpPr>
        <p:spPr/>
        <p:txBody>
          <a:bodyPr/>
          <a:lstStyle/>
          <a:p>
            <a:fld id="{1F5C0147-8014-4139-A19C-0DB0B49C5A70}" type="datetimeFigureOut">
              <a:rPr lang="en-GB" smtClean="0"/>
              <a:t>29/12/2021</a:t>
            </a:fld>
            <a:endParaRPr lang="en-GB"/>
          </a:p>
        </p:txBody>
      </p:sp>
      <p:sp>
        <p:nvSpPr>
          <p:cNvPr id="6" name="Footer Placeholder 5">
            <a:extLst>
              <a:ext uri="{FF2B5EF4-FFF2-40B4-BE49-F238E27FC236}">
                <a16:creationId xmlns:a16="http://schemas.microsoft.com/office/drawing/2014/main" id="{029E290C-316F-46B1-A93E-87347FCB1F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899790-5565-4198-B3D6-4FBF4CF1E1BB}"/>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259306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593308-A80B-4758-8C99-E79D70E8F5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F49A0D-324D-4393-8036-BC960E20C9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3095A9-5040-4035-A873-DD2471A6F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C0147-8014-4139-A19C-0DB0B49C5A70}" type="datetimeFigureOut">
              <a:rPr lang="en-GB" smtClean="0"/>
              <a:t>29/12/2021</a:t>
            </a:fld>
            <a:endParaRPr lang="en-GB"/>
          </a:p>
        </p:txBody>
      </p:sp>
      <p:sp>
        <p:nvSpPr>
          <p:cNvPr id="5" name="Footer Placeholder 4">
            <a:extLst>
              <a:ext uri="{FF2B5EF4-FFF2-40B4-BE49-F238E27FC236}">
                <a16:creationId xmlns:a16="http://schemas.microsoft.com/office/drawing/2014/main" id="{D132B821-2FD6-40BB-841F-0406C0438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41D35E4-CDD2-4B79-9A1D-948A3C9D88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D8166-71B2-48A8-8890-D586F3ADB059}" type="slidenum">
              <a:rPr lang="en-GB" smtClean="0"/>
              <a:t>‹#›</a:t>
            </a:fld>
            <a:endParaRPr lang="en-GB"/>
          </a:p>
        </p:txBody>
      </p:sp>
    </p:spTree>
    <p:extLst>
      <p:ext uri="{BB962C8B-B14F-4D97-AF65-F5344CB8AC3E}">
        <p14:creationId xmlns:p14="http://schemas.microsoft.com/office/powerpoint/2010/main" val="3118540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F687FB4-BF6F-4911-965C-25B9352D2326}"/>
              </a:ext>
            </a:extLst>
          </p:cNvPr>
          <p:cNvGraphicFramePr>
            <a:graphicFrameLocks noGrp="1"/>
          </p:cNvGraphicFramePr>
          <p:nvPr>
            <p:extLst>
              <p:ext uri="{D42A27DB-BD31-4B8C-83A1-F6EECF244321}">
                <p14:modId xmlns:p14="http://schemas.microsoft.com/office/powerpoint/2010/main" val="81593305"/>
              </p:ext>
            </p:extLst>
          </p:nvPr>
        </p:nvGraphicFramePr>
        <p:xfrm>
          <a:off x="211015" y="173621"/>
          <a:ext cx="11769969" cy="6582744"/>
        </p:xfrm>
        <a:graphic>
          <a:graphicData uri="http://schemas.openxmlformats.org/drawingml/2006/table">
            <a:tbl>
              <a:tblPr firstRow="1" bandRow="1">
                <a:tableStyleId>{5940675A-B579-460E-94D1-54222C63F5DA}</a:tableStyleId>
              </a:tblPr>
              <a:tblGrid>
                <a:gridCol w="3735952">
                  <a:extLst>
                    <a:ext uri="{9D8B030D-6E8A-4147-A177-3AD203B41FA5}">
                      <a16:colId xmlns:a16="http://schemas.microsoft.com/office/drawing/2014/main" val="2832429877"/>
                    </a:ext>
                  </a:extLst>
                </a:gridCol>
                <a:gridCol w="4775002">
                  <a:extLst>
                    <a:ext uri="{9D8B030D-6E8A-4147-A177-3AD203B41FA5}">
                      <a16:colId xmlns:a16="http://schemas.microsoft.com/office/drawing/2014/main" val="1206192907"/>
                    </a:ext>
                  </a:extLst>
                </a:gridCol>
                <a:gridCol w="3259015">
                  <a:extLst>
                    <a:ext uri="{9D8B030D-6E8A-4147-A177-3AD203B41FA5}">
                      <a16:colId xmlns:a16="http://schemas.microsoft.com/office/drawing/2014/main" val="2618467180"/>
                    </a:ext>
                  </a:extLst>
                </a:gridCol>
              </a:tblGrid>
              <a:tr h="388605">
                <a:tc>
                  <a:txBody>
                    <a:bodyPr/>
                    <a:lstStyle/>
                    <a:p>
                      <a:pPr algn="l"/>
                      <a:r>
                        <a:rPr lang="en-US" b="1" i="1" u="sng"/>
                        <a:t>Project name</a:t>
                      </a:r>
                      <a:r>
                        <a:rPr lang="en-US" b="1"/>
                        <a:t>: </a:t>
                      </a:r>
                      <a:r>
                        <a:rPr lang="en-US" sz="1800" b="1">
                          <a:solidFill>
                            <a:srgbClr val="FF0000"/>
                          </a:solidFill>
                        </a:rPr>
                        <a:t>Vocabulary for Unit 1</a:t>
                      </a:r>
                      <a:endParaRPr lang="en-GB" b="1">
                        <a:solidFill>
                          <a:srgbClr val="FF0000"/>
                        </a:solidFill>
                      </a:endParaRPr>
                    </a:p>
                  </a:txBody>
                  <a:tcPr anchor="ctr"/>
                </a:tc>
                <a:tc>
                  <a:txBody>
                    <a:bodyPr/>
                    <a:lstStyle/>
                    <a:p>
                      <a:pPr algn="l"/>
                      <a:r>
                        <a:rPr lang="en-US" b="1"/>
                        <a:t>Screen Title:  </a:t>
                      </a:r>
                      <a:r>
                        <a:rPr lang="en-US" b="1">
                          <a:solidFill>
                            <a:srgbClr val="FF0000"/>
                          </a:solidFill>
                        </a:rPr>
                        <a:t>Unit 1 – Family Life – Vocabulary </a:t>
                      </a:r>
                      <a:endParaRPr lang="en-GB" b="1">
                        <a:solidFill>
                          <a:srgbClr val="FF0000"/>
                        </a:solidFill>
                      </a:endParaRPr>
                    </a:p>
                  </a:txBody>
                  <a:tcPr anchor="ctr"/>
                </a:tc>
                <a:tc>
                  <a:txBody>
                    <a:bodyPr/>
                    <a:lstStyle/>
                    <a:p>
                      <a:pPr algn="l"/>
                      <a:r>
                        <a:rPr lang="en-US" b="1"/>
                        <a:t>Screen #: </a:t>
                      </a:r>
                      <a:r>
                        <a:rPr lang="en-US" b="1">
                          <a:solidFill>
                            <a:srgbClr val="FF0000"/>
                          </a:solidFill>
                        </a:rPr>
                        <a:t>1/12</a:t>
                      </a:r>
                      <a:endParaRPr lang="en-GB" b="1">
                        <a:solidFill>
                          <a:srgbClr val="FF0000"/>
                        </a:solidFill>
                      </a:endParaRPr>
                    </a:p>
                  </a:txBody>
                  <a:tcPr anchor="ctr"/>
                </a:tc>
                <a:extLst>
                  <a:ext uri="{0D108BD9-81ED-4DB2-BD59-A6C34878D82A}">
                    <a16:rowId xmlns:a16="http://schemas.microsoft.com/office/drawing/2014/main" val="1464471429"/>
                  </a:ext>
                </a:extLst>
              </a:tr>
              <a:tr h="393929">
                <a:tc rowSpan="6" gridSpan="2">
                  <a:txBody>
                    <a:bodyPr/>
                    <a:lstStyle/>
                    <a:p>
                      <a:endParaRPr lang="en-GB"/>
                    </a:p>
                  </a:txBody>
                  <a:tcPr/>
                </a:tc>
                <a:tc rowSpan="6" hMerge="1">
                  <a:txBody>
                    <a:bodyPr/>
                    <a:lstStyle/>
                    <a:p>
                      <a:endParaRPr lang="en-GB"/>
                    </a:p>
                  </a:txBody>
                  <a:tcPr/>
                </a:tc>
                <a:tc>
                  <a:txBody>
                    <a:bodyPr/>
                    <a:lstStyle/>
                    <a:p>
                      <a:r>
                        <a:rPr lang="en-US" b="1"/>
                        <a:t>Graphic Info</a:t>
                      </a:r>
                      <a:endParaRPr lang="en-GB" b="1"/>
                    </a:p>
                  </a:txBody>
                  <a:tcPr anchor="ctr"/>
                </a:tc>
                <a:extLst>
                  <a:ext uri="{0D108BD9-81ED-4DB2-BD59-A6C34878D82A}">
                    <a16:rowId xmlns:a16="http://schemas.microsoft.com/office/drawing/2014/main" val="817544067"/>
                  </a:ext>
                </a:extLst>
              </a:tr>
              <a:tr h="1291907">
                <a:tc gridSpan="2" vMerge="1">
                  <a:txBody>
                    <a:bodyPr/>
                    <a:lstStyle/>
                    <a:p>
                      <a:endParaRPr lang="en-GB"/>
                    </a:p>
                  </a:txBody>
                  <a:tcPr/>
                </a:tc>
                <a:tc hMerge="1"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Texts fade in when mentioned in the voiceover</a:t>
                      </a:r>
                      <a:endParaRPr lang="en-GB"/>
                    </a:p>
                    <a:p>
                      <a:endParaRPr lang="en-GB"/>
                    </a:p>
                  </a:txBody>
                  <a:tcPr/>
                </a:tc>
                <a:extLst>
                  <a:ext uri="{0D108BD9-81ED-4DB2-BD59-A6C34878D82A}">
                    <a16:rowId xmlns:a16="http://schemas.microsoft.com/office/drawing/2014/main" val="3022382654"/>
                  </a:ext>
                </a:extLst>
              </a:tr>
              <a:tr h="388605">
                <a:tc gridSpan="2" vMerge="1">
                  <a:txBody>
                    <a:bodyPr/>
                    <a:lstStyle/>
                    <a:p>
                      <a:endParaRPr lang="en-GB"/>
                    </a:p>
                  </a:txBody>
                  <a:tcPr/>
                </a:tc>
                <a:tc hMerge="1" vMerge="1">
                  <a:txBody>
                    <a:bodyPr/>
                    <a:lstStyle/>
                    <a:p>
                      <a:endParaRPr lang="en-GB"/>
                    </a:p>
                  </a:txBody>
                  <a:tcPr/>
                </a:tc>
                <a:tc>
                  <a:txBody>
                    <a:bodyPr/>
                    <a:lstStyle/>
                    <a:p>
                      <a:pPr algn="l"/>
                      <a:r>
                        <a:rPr lang="en-US" b="1"/>
                        <a:t>Navigation</a:t>
                      </a:r>
                      <a:endParaRPr lang="en-GB" b="1"/>
                    </a:p>
                  </a:txBody>
                  <a:tcPr anchor="ctr"/>
                </a:tc>
                <a:extLst>
                  <a:ext uri="{0D108BD9-81ED-4DB2-BD59-A6C34878D82A}">
                    <a16:rowId xmlns:a16="http://schemas.microsoft.com/office/drawing/2014/main" val="1693032559"/>
                  </a:ext>
                </a:extLst>
              </a:tr>
              <a:tr h="1148828">
                <a:tc gridSpan="2" vMerge="1">
                  <a:txBody>
                    <a:bodyPr/>
                    <a:lstStyle/>
                    <a:p>
                      <a:endParaRPr lang="en-GB"/>
                    </a:p>
                  </a:txBody>
                  <a:tcPr/>
                </a:tc>
                <a:tc hMerge="1" vMerge="1">
                  <a:txBody>
                    <a:bodyPr/>
                    <a:lstStyle/>
                    <a:p>
                      <a:endParaRPr lang="en-GB"/>
                    </a:p>
                  </a:txBody>
                  <a:tcPr/>
                </a:tc>
                <a:tc>
                  <a:txBody>
                    <a:bodyPr/>
                    <a:lstStyle/>
                    <a:p>
                      <a:r>
                        <a:rPr lang="en-US"/>
                        <a:t>NEXT= Chores (n) (2/12)</a:t>
                      </a:r>
                      <a:endParaRPr lang="en-GB"/>
                    </a:p>
                  </a:txBody>
                  <a:tcPr/>
                </a:tc>
                <a:extLst>
                  <a:ext uri="{0D108BD9-81ED-4DB2-BD59-A6C34878D82A}">
                    <a16:rowId xmlns:a16="http://schemas.microsoft.com/office/drawing/2014/main" val="309146704"/>
                  </a:ext>
                </a:extLst>
              </a:tr>
              <a:tr h="388605">
                <a:tc gridSpan="2" vMerge="1">
                  <a:txBody>
                    <a:bodyPr/>
                    <a:lstStyle/>
                    <a:p>
                      <a:endParaRPr lang="en-GB"/>
                    </a:p>
                  </a:txBody>
                  <a:tcPr/>
                </a:tc>
                <a:tc hMerge="1" vMerge="1">
                  <a:txBody>
                    <a:bodyPr/>
                    <a:lstStyle/>
                    <a:p>
                      <a:endParaRPr lang="en-GB"/>
                    </a:p>
                  </a:txBody>
                  <a:tcPr/>
                </a:tc>
                <a:tc>
                  <a:txBody>
                    <a:bodyPr/>
                    <a:lstStyle/>
                    <a:p>
                      <a:r>
                        <a:rPr lang="en-US" b="1"/>
                        <a:t>Reviewer’s Comments</a:t>
                      </a:r>
                      <a:endParaRPr lang="en-GB" b="1"/>
                    </a:p>
                  </a:txBody>
                  <a:tcPr anchor="ctr"/>
                </a:tc>
                <a:extLst>
                  <a:ext uri="{0D108BD9-81ED-4DB2-BD59-A6C34878D82A}">
                    <a16:rowId xmlns:a16="http://schemas.microsoft.com/office/drawing/2014/main" val="3705867087"/>
                  </a:ext>
                </a:extLst>
              </a:tr>
              <a:tr h="1119225">
                <a:tc gridSpan="2" vMerge="1">
                  <a:txBody>
                    <a:bodyPr/>
                    <a:lstStyle/>
                    <a:p>
                      <a:endParaRPr lang="en-GB"/>
                    </a:p>
                  </a:txBody>
                  <a:tcPr/>
                </a:tc>
                <a:tc hMerge="1" vMerge="1">
                  <a:txBody>
                    <a:bodyPr/>
                    <a:lstStyle/>
                    <a:p>
                      <a:endParaRPr lang="en-GB"/>
                    </a:p>
                  </a:txBody>
                  <a:tcPr/>
                </a:tc>
                <a:tc>
                  <a:txBody>
                    <a:bodyPr/>
                    <a:lstStyle/>
                    <a:p>
                      <a:endParaRPr lang="en-GB"/>
                    </a:p>
                  </a:txBody>
                  <a:tcPr/>
                </a:tc>
                <a:extLst>
                  <a:ext uri="{0D108BD9-81ED-4DB2-BD59-A6C34878D82A}">
                    <a16:rowId xmlns:a16="http://schemas.microsoft.com/office/drawing/2014/main" val="1781018661"/>
                  </a:ext>
                </a:extLst>
              </a:tr>
              <a:tr h="1441583">
                <a:tc gridSpan="3">
                  <a:txBody>
                    <a:bodyPr/>
                    <a:lstStyle/>
                    <a:p>
                      <a:r>
                        <a:rPr lang="en-US" b="1"/>
                        <a:t>Audio:</a:t>
                      </a:r>
                    </a:p>
                    <a:p>
                      <a:r>
                        <a:rPr lang="en-US" b="0"/>
                        <a:t>Hello everyone, this is the very first lesson of our course, so I hope you can find joy in studying for the rest of the semester. In this video of the </a:t>
                      </a:r>
                      <a:r>
                        <a:rPr lang="en-US" b="1"/>
                        <a:t>first Unit</a:t>
                      </a:r>
                      <a:r>
                        <a:rPr lang="en-US" b="0"/>
                        <a:t>, we are going to learn some</a:t>
                      </a:r>
                      <a:r>
                        <a:rPr lang="en-US" b="1"/>
                        <a:t> vocabularies </a:t>
                      </a:r>
                      <a:r>
                        <a:rPr lang="en-US" b="0"/>
                        <a:t>about </a:t>
                      </a:r>
                      <a:r>
                        <a:rPr lang="en-US" b="1"/>
                        <a:t>Family Life. </a:t>
                      </a:r>
                      <a:r>
                        <a:rPr lang="en-US" b="0"/>
                        <a:t>These words will help you understand some of the concepts commonly used in family sitauations.</a:t>
                      </a:r>
                      <a:endParaRPr lang="en-US" b="1"/>
                    </a:p>
                    <a:p>
                      <a:r>
                        <a:rPr lang="en-US" b="1"/>
                        <a:t>Background Music: [</a:t>
                      </a:r>
                      <a:r>
                        <a:rPr lang="en-US" b="0" i="1"/>
                        <a:t>Pokemon Black &amp; White – Icirrus City Extended]</a:t>
                      </a:r>
                      <a:endParaRPr lang="en-GB" b="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5413125"/>
                  </a:ext>
                </a:extLst>
              </a:tr>
            </a:tbl>
          </a:graphicData>
        </a:graphic>
      </p:graphicFrame>
      <p:pic>
        <p:nvPicPr>
          <p:cNvPr id="3" name="Picture 2">
            <a:extLst>
              <a:ext uri="{FF2B5EF4-FFF2-40B4-BE49-F238E27FC236}">
                <a16:creationId xmlns:a16="http://schemas.microsoft.com/office/drawing/2014/main" id="{1C9BA24B-9061-44E9-8E0F-5CFF1A795FE6}"/>
              </a:ext>
            </a:extLst>
          </p:cNvPr>
          <p:cNvPicPr>
            <a:picLocks noChangeAspect="1"/>
          </p:cNvPicPr>
          <p:nvPr/>
        </p:nvPicPr>
        <p:blipFill rotWithShape="1">
          <a:blip r:embed="rId2"/>
          <a:srcRect t="980"/>
          <a:stretch/>
        </p:blipFill>
        <p:spPr>
          <a:xfrm>
            <a:off x="681473" y="791306"/>
            <a:ext cx="7735838" cy="4360986"/>
          </a:xfrm>
          <a:prstGeom prst="rect">
            <a:avLst/>
          </a:prstGeom>
        </p:spPr>
      </p:pic>
    </p:spTree>
    <p:extLst>
      <p:ext uri="{BB962C8B-B14F-4D97-AF65-F5344CB8AC3E}">
        <p14:creationId xmlns:p14="http://schemas.microsoft.com/office/powerpoint/2010/main" val="90632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F687FB4-BF6F-4911-965C-25B9352D2326}"/>
              </a:ext>
            </a:extLst>
          </p:cNvPr>
          <p:cNvGraphicFramePr>
            <a:graphicFrameLocks noGrp="1"/>
          </p:cNvGraphicFramePr>
          <p:nvPr>
            <p:extLst>
              <p:ext uri="{D42A27DB-BD31-4B8C-83A1-F6EECF244321}">
                <p14:modId xmlns:p14="http://schemas.microsoft.com/office/powerpoint/2010/main" val="2972619018"/>
              </p:ext>
            </p:extLst>
          </p:nvPr>
        </p:nvGraphicFramePr>
        <p:xfrm>
          <a:off x="211015" y="120866"/>
          <a:ext cx="11769969" cy="6577376"/>
        </p:xfrm>
        <a:graphic>
          <a:graphicData uri="http://schemas.openxmlformats.org/drawingml/2006/table">
            <a:tbl>
              <a:tblPr firstRow="1" bandRow="1">
                <a:tableStyleId>{5940675A-B579-460E-94D1-54222C63F5DA}</a:tableStyleId>
              </a:tblPr>
              <a:tblGrid>
                <a:gridCol w="3735952">
                  <a:extLst>
                    <a:ext uri="{9D8B030D-6E8A-4147-A177-3AD203B41FA5}">
                      <a16:colId xmlns:a16="http://schemas.microsoft.com/office/drawing/2014/main" val="2832429877"/>
                    </a:ext>
                  </a:extLst>
                </a:gridCol>
                <a:gridCol w="4775002">
                  <a:extLst>
                    <a:ext uri="{9D8B030D-6E8A-4147-A177-3AD203B41FA5}">
                      <a16:colId xmlns:a16="http://schemas.microsoft.com/office/drawing/2014/main" val="1206192907"/>
                    </a:ext>
                  </a:extLst>
                </a:gridCol>
                <a:gridCol w="3259015">
                  <a:extLst>
                    <a:ext uri="{9D8B030D-6E8A-4147-A177-3AD203B41FA5}">
                      <a16:colId xmlns:a16="http://schemas.microsoft.com/office/drawing/2014/main" val="2618467180"/>
                    </a:ext>
                  </a:extLst>
                </a:gridCol>
              </a:tblGrid>
              <a:tr h="394389">
                <a:tc>
                  <a:txBody>
                    <a:bodyPr/>
                    <a:lstStyle/>
                    <a:p>
                      <a:pPr algn="l"/>
                      <a:r>
                        <a:rPr lang="en-US" b="1" i="1" u="sng"/>
                        <a:t>Project name</a:t>
                      </a:r>
                      <a:r>
                        <a:rPr lang="en-US" b="1"/>
                        <a:t>: </a:t>
                      </a:r>
                      <a:r>
                        <a:rPr lang="en-US" sz="1800" b="1">
                          <a:solidFill>
                            <a:srgbClr val="FF0000"/>
                          </a:solidFill>
                        </a:rPr>
                        <a:t>Vocabulary for Unit 1</a:t>
                      </a:r>
                      <a:endParaRPr lang="en-GB" b="1">
                        <a:solidFill>
                          <a:srgbClr val="FF0000"/>
                        </a:solidFill>
                      </a:endParaRPr>
                    </a:p>
                  </a:txBody>
                  <a:tcPr anchor="ctr"/>
                </a:tc>
                <a:tc>
                  <a:txBody>
                    <a:bodyPr/>
                    <a:lstStyle/>
                    <a:p>
                      <a:pPr algn="l"/>
                      <a:r>
                        <a:rPr lang="en-US" b="1"/>
                        <a:t>Screen Title:  </a:t>
                      </a:r>
                      <a:r>
                        <a:rPr lang="en-US" b="1">
                          <a:solidFill>
                            <a:srgbClr val="FF0000"/>
                          </a:solidFill>
                        </a:rPr>
                        <a:t>routine (n) </a:t>
                      </a:r>
                      <a:endParaRPr lang="en-GB" b="1">
                        <a:solidFill>
                          <a:srgbClr val="FF0000"/>
                        </a:solidFill>
                      </a:endParaRPr>
                    </a:p>
                  </a:txBody>
                  <a:tcPr anchor="ctr"/>
                </a:tc>
                <a:tc>
                  <a:txBody>
                    <a:bodyPr/>
                    <a:lstStyle/>
                    <a:p>
                      <a:pPr algn="l"/>
                      <a:r>
                        <a:rPr lang="en-US" b="1"/>
                        <a:t>Screen #: </a:t>
                      </a:r>
                      <a:r>
                        <a:rPr lang="en-US" b="1">
                          <a:solidFill>
                            <a:srgbClr val="FF0000"/>
                          </a:solidFill>
                        </a:rPr>
                        <a:t>10/12</a:t>
                      </a:r>
                      <a:endParaRPr lang="en-GB" b="1">
                        <a:solidFill>
                          <a:srgbClr val="FF0000"/>
                        </a:solidFill>
                      </a:endParaRPr>
                    </a:p>
                  </a:txBody>
                  <a:tcPr anchor="ctr"/>
                </a:tc>
                <a:extLst>
                  <a:ext uri="{0D108BD9-81ED-4DB2-BD59-A6C34878D82A}">
                    <a16:rowId xmlns:a16="http://schemas.microsoft.com/office/drawing/2014/main" val="1464471429"/>
                  </a:ext>
                </a:extLst>
              </a:tr>
              <a:tr h="399792">
                <a:tc rowSpan="6" gridSpan="2">
                  <a:txBody>
                    <a:bodyPr/>
                    <a:lstStyle/>
                    <a:p>
                      <a:endParaRPr lang="en-GB"/>
                    </a:p>
                  </a:txBody>
                  <a:tcPr/>
                </a:tc>
                <a:tc rowSpan="6" hMerge="1">
                  <a:txBody>
                    <a:bodyPr/>
                    <a:lstStyle/>
                    <a:p>
                      <a:endParaRPr lang="en-GB"/>
                    </a:p>
                  </a:txBody>
                  <a:tcPr/>
                </a:tc>
                <a:tc>
                  <a:txBody>
                    <a:bodyPr/>
                    <a:lstStyle/>
                    <a:p>
                      <a:r>
                        <a:rPr lang="en-US" b="1"/>
                        <a:t>Graphic Info</a:t>
                      </a:r>
                      <a:endParaRPr lang="en-GB" b="1"/>
                    </a:p>
                  </a:txBody>
                  <a:tcPr anchor="ctr"/>
                </a:tc>
                <a:extLst>
                  <a:ext uri="{0D108BD9-81ED-4DB2-BD59-A6C34878D82A}">
                    <a16:rowId xmlns:a16="http://schemas.microsoft.com/office/drawing/2014/main" val="817544067"/>
                  </a:ext>
                </a:extLst>
              </a:tr>
              <a:tr h="1311136">
                <a:tc gridSpan="2" vMerge="1">
                  <a:txBody>
                    <a:bodyPr/>
                    <a:lstStyle/>
                    <a:p>
                      <a:endParaRPr lang="en-GB"/>
                    </a:p>
                  </a:txBody>
                  <a:tcPr/>
                </a:tc>
                <a:tc hMerge="1" vMerge="1">
                  <a:txBody>
                    <a:bodyPr/>
                    <a:lstStyle/>
                    <a:p>
                      <a:endParaRPr lang="en-GB"/>
                    </a:p>
                  </a:txBody>
                  <a:tcPr/>
                </a:tc>
                <a:tc>
                  <a:txBody>
                    <a:bodyPr/>
                    <a:lstStyle/>
                    <a:p>
                      <a:r>
                        <a:rPr lang="en-US"/>
                        <a:t>Texts fade in when mentioned in the voiceover</a:t>
                      </a:r>
                      <a:endParaRPr lang="en-GB"/>
                    </a:p>
                  </a:txBody>
                  <a:tcPr/>
                </a:tc>
                <a:extLst>
                  <a:ext uri="{0D108BD9-81ED-4DB2-BD59-A6C34878D82A}">
                    <a16:rowId xmlns:a16="http://schemas.microsoft.com/office/drawing/2014/main" val="3022382654"/>
                  </a:ext>
                </a:extLst>
              </a:tr>
              <a:tr h="394389">
                <a:tc gridSpan="2" vMerge="1">
                  <a:txBody>
                    <a:bodyPr/>
                    <a:lstStyle/>
                    <a:p>
                      <a:endParaRPr lang="en-GB"/>
                    </a:p>
                  </a:txBody>
                  <a:tcPr/>
                </a:tc>
                <a:tc hMerge="1" vMerge="1">
                  <a:txBody>
                    <a:bodyPr/>
                    <a:lstStyle/>
                    <a:p>
                      <a:endParaRPr lang="en-GB"/>
                    </a:p>
                  </a:txBody>
                  <a:tcPr/>
                </a:tc>
                <a:tc>
                  <a:txBody>
                    <a:bodyPr/>
                    <a:lstStyle/>
                    <a:p>
                      <a:pPr algn="l"/>
                      <a:r>
                        <a:rPr lang="en-US" b="1"/>
                        <a:t>Navigation</a:t>
                      </a:r>
                      <a:endParaRPr lang="en-GB" b="1"/>
                    </a:p>
                  </a:txBody>
                  <a:tcPr anchor="ctr"/>
                </a:tc>
                <a:extLst>
                  <a:ext uri="{0D108BD9-81ED-4DB2-BD59-A6C34878D82A}">
                    <a16:rowId xmlns:a16="http://schemas.microsoft.com/office/drawing/2014/main" val="1693032559"/>
                  </a:ext>
                </a:extLst>
              </a:tr>
              <a:tr h="1165927">
                <a:tc gridSpan="2" vMerge="1">
                  <a:txBody>
                    <a:bodyPr/>
                    <a:lstStyle/>
                    <a:p>
                      <a:endParaRPr lang="en-GB"/>
                    </a:p>
                  </a:txBody>
                  <a:tcPr/>
                </a:tc>
                <a:tc hMerge="1" vMerge="1">
                  <a:txBody>
                    <a:bodyPr/>
                    <a:lstStyle/>
                    <a:p>
                      <a:endParaRPr lang="en-GB"/>
                    </a:p>
                  </a:txBody>
                  <a:tcPr/>
                </a:tc>
                <a:tc>
                  <a:txBody>
                    <a:bodyPr/>
                    <a:lstStyle/>
                    <a:p>
                      <a:r>
                        <a:rPr lang="en-US"/>
                        <a:t>NEXT = Vocabulary Summary (11/12)</a:t>
                      </a:r>
                      <a:endParaRPr lang="en-GB"/>
                    </a:p>
                  </a:txBody>
                  <a:tcPr/>
                </a:tc>
                <a:extLst>
                  <a:ext uri="{0D108BD9-81ED-4DB2-BD59-A6C34878D82A}">
                    <a16:rowId xmlns:a16="http://schemas.microsoft.com/office/drawing/2014/main" val="309146704"/>
                  </a:ext>
                </a:extLst>
              </a:tr>
              <a:tr h="394389">
                <a:tc gridSpan="2" vMerge="1">
                  <a:txBody>
                    <a:bodyPr/>
                    <a:lstStyle/>
                    <a:p>
                      <a:endParaRPr lang="en-GB"/>
                    </a:p>
                  </a:txBody>
                  <a:tcPr/>
                </a:tc>
                <a:tc hMerge="1" vMerge="1">
                  <a:txBody>
                    <a:bodyPr/>
                    <a:lstStyle/>
                    <a:p>
                      <a:endParaRPr lang="en-GB"/>
                    </a:p>
                  </a:txBody>
                  <a:tcPr/>
                </a:tc>
                <a:tc>
                  <a:txBody>
                    <a:bodyPr/>
                    <a:lstStyle/>
                    <a:p>
                      <a:r>
                        <a:rPr lang="en-US" b="1"/>
                        <a:t>Reviewer’s Comments</a:t>
                      </a:r>
                      <a:endParaRPr lang="en-GB" b="1"/>
                    </a:p>
                  </a:txBody>
                  <a:tcPr anchor="ctr"/>
                </a:tc>
                <a:extLst>
                  <a:ext uri="{0D108BD9-81ED-4DB2-BD59-A6C34878D82A}">
                    <a16:rowId xmlns:a16="http://schemas.microsoft.com/office/drawing/2014/main" val="3705867087"/>
                  </a:ext>
                </a:extLst>
              </a:tr>
              <a:tr h="1135884">
                <a:tc gridSpan="2" vMerge="1">
                  <a:txBody>
                    <a:bodyPr/>
                    <a:lstStyle/>
                    <a:p>
                      <a:endParaRPr lang="en-GB"/>
                    </a:p>
                  </a:txBody>
                  <a:tcPr/>
                </a:tc>
                <a:tc hMerge="1" vMerge="1">
                  <a:txBody>
                    <a:bodyPr/>
                    <a:lstStyle/>
                    <a:p>
                      <a:endParaRPr lang="en-GB"/>
                    </a:p>
                  </a:txBody>
                  <a:tcPr/>
                </a:tc>
                <a:tc>
                  <a:txBody>
                    <a:bodyPr/>
                    <a:lstStyle/>
                    <a:p>
                      <a:endParaRPr lang="en-GB"/>
                    </a:p>
                  </a:txBody>
                  <a:tcPr/>
                </a:tc>
                <a:extLst>
                  <a:ext uri="{0D108BD9-81ED-4DB2-BD59-A6C34878D82A}">
                    <a16:rowId xmlns:a16="http://schemas.microsoft.com/office/drawing/2014/main" val="1781018661"/>
                  </a:ext>
                </a:extLst>
              </a:tr>
              <a:tr h="1381470">
                <a:tc gridSpan="3">
                  <a:txBody>
                    <a:bodyPr/>
                    <a:lstStyle/>
                    <a:p>
                      <a:r>
                        <a:rPr lang="en-US" sz="1600" b="1"/>
                        <a:t>Audio:</a:t>
                      </a:r>
                    </a:p>
                    <a:p>
                      <a:r>
                        <a:rPr lang="en-US" sz="1600" b="0"/>
                        <a:t>Let’s move on to the last word. The word is routine, and it’s a noun. Routine is the normal order, or way that you regularly do things, such as your daily homework, or do exercises. Obviously, doing household chores is in your daily routine as well. And you may know already that everyone has their own</a:t>
                      </a:r>
                      <a:r>
                        <a:rPr lang="en-US" sz="1600" b="1"/>
                        <a:t>, </a:t>
                      </a:r>
                      <a:r>
                        <a:rPr lang="en-US" sz="1600" b="0"/>
                        <a:t>and different routine from each other, even if they are in the same family.</a:t>
                      </a:r>
                      <a:endParaRPr lang="en-US" sz="1600"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Background Music: [</a:t>
                      </a:r>
                      <a:r>
                        <a:rPr lang="en-US" sz="1600" b="0" i="1"/>
                        <a:t>Pokemon Black &amp; White – Icirrus City Extended]</a:t>
                      </a:r>
                      <a:endParaRPr lang="en-GB" sz="1600" b="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5413125"/>
                  </a:ext>
                </a:extLst>
              </a:tr>
            </a:tbl>
          </a:graphicData>
        </a:graphic>
      </p:graphicFrame>
      <p:pic>
        <p:nvPicPr>
          <p:cNvPr id="3" name="Picture 2">
            <a:extLst>
              <a:ext uri="{FF2B5EF4-FFF2-40B4-BE49-F238E27FC236}">
                <a16:creationId xmlns:a16="http://schemas.microsoft.com/office/drawing/2014/main" id="{0595B16E-3452-4AF3-A5F7-9BAFEA90E99F}"/>
              </a:ext>
            </a:extLst>
          </p:cNvPr>
          <p:cNvPicPr>
            <a:picLocks noChangeAspect="1"/>
          </p:cNvPicPr>
          <p:nvPr/>
        </p:nvPicPr>
        <p:blipFill>
          <a:blip r:embed="rId2"/>
          <a:stretch>
            <a:fillRect/>
          </a:stretch>
        </p:blipFill>
        <p:spPr>
          <a:xfrm>
            <a:off x="364948" y="656951"/>
            <a:ext cx="8093252" cy="4477756"/>
          </a:xfrm>
          <a:prstGeom prst="rect">
            <a:avLst/>
          </a:prstGeom>
        </p:spPr>
      </p:pic>
    </p:spTree>
    <p:extLst>
      <p:ext uri="{BB962C8B-B14F-4D97-AF65-F5344CB8AC3E}">
        <p14:creationId xmlns:p14="http://schemas.microsoft.com/office/powerpoint/2010/main" val="2907454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F687FB4-BF6F-4911-965C-25B9352D2326}"/>
              </a:ext>
            </a:extLst>
          </p:cNvPr>
          <p:cNvGraphicFramePr>
            <a:graphicFrameLocks noGrp="1"/>
          </p:cNvGraphicFramePr>
          <p:nvPr>
            <p:extLst>
              <p:ext uri="{D42A27DB-BD31-4B8C-83A1-F6EECF244321}">
                <p14:modId xmlns:p14="http://schemas.microsoft.com/office/powerpoint/2010/main" val="4071963472"/>
              </p:ext>
            </p:extLst>
          </p:nvPr>
        </p:nvGraphicFramePr>
        <p:xfrm>
          <a:off x="211015" y="138451"/>
          <a:ext cx="11769969" cy="6658946"/>
        </p:xfrm>
        <a:graphic>
          <a:graphicData uri="http://schemas.openxmlformats.org/drawingml/2006/table">
            <a:tbl>
              <a:tblPr firstRow="1" bandRow="1">
                <a:tableStyleId>{5940675A-B579-460E-94D1-54222C63F5DA}</a:tableStyleId>
              </a:tblPr>
              <a:tblGrid>
                <a:gridCol w="3735952">
                  <a:extLst>
                    <a:ext uri="{9D8B030D-6E8A-4147-A177-3AD203B41FA5}">
                      <a16:colId xmlns:a16="http://schemas.microsoft.com/office/drawing/2014/main" val="2832429877"/>
                    </a:ext>
                  </a:extLst>
                </a:gridCol>
                <a:gridCol w="4775002">
                  <a:extLst>
                    <a:ext uri="{9D8B030D-6E8A-4147-A177-3AD203B41FA5}">
                      <a16:colId xmlns:a16="http://schemas.microsoft.com/office/drawing/2014/main" val="1206192907"/>
                    </a:ext>
                  </a:extLst>
                </a:gridCol>
                <a:gridCol w="3259015">
                  <a:extLst>
                    <a:ext uri="{9D8B030D-6E8A-4147-A177-3AD203B41FA5}">
                      <a16:colId xmlns:a16="http://schemas.microsoft.com/office/drawing/2014/main" val="2618467180"/>
                    </a:ext>
                  </a:extLst>
                </a:gridCol>
              </a:tblGrid>
              <a:tr h="394389">
                <a:tc>
                  <a:txBody>
                    <a:bodyPr/>
                    <a:lstStyle/>
                    <a:p>
                      <a:pPr algn="l"/>
                      <a:r>
                        <a:rPr lang="en-US" b="1" i="1" u="sng"/>
                        <a:t>Project name</a:t>
                      </a:r>
                      <a:r>
                        <a:rPr lang="en-US" b="1"/>
                        <a:t>: </a:t>
                      </a:r>
                      <a:r>
                        <a:rPr lang="en-US" sz="1800" b="1">
                          <a:solidFill>
                            <a:srgbClr val="FF0000"/>
                          </a:solidFill>
                        </a:rPr>
                        <a:t>Vocabulary for Unit 1</a:t>
                      </a:r>
                      <a:endParaRPr lang="en-GB" b="1">
                        <a:solidFill>
                          <a:srgbClr val="FF0000"/>
                        </a:solidFill>
                      </a:endParaRPr>
                    </a:p>
                  </a:txBody>
                  <a:tcPr anchor="ctr"/>
                </a:tc>
                <a:tc>
                  <a:txBody>
                    <a:bodyPr/>
                    <a:lstStyle/>
                    <a:p>
                      <a:pPr algn="l"/>
                      <a:r>
                        <a:rPr lang="en-US" b="1"/>
                        <a:t>Screen Title:  </a:t>
                      </a:r>
                      <a:r>
                        <a:rPr lang="en-US" b="1">
                          <a:solidFill>
                            <a:srgbClr val="FF0000"/>
                          </a:solidFill>
                        </a:rPr>
                        <a:t>Vocabulary Summary</a:t>
                      </a:r>
                      <a:endParaRPr lang="en-GB" b="1">
                        <a:solidFill>
                          <a:srgbClr val="FF0000"/>
                        </a:solidFill>
                      </a:endParaRPr>
                    </a:p>
                  </a:txBody>
                  <a:tcPr anchor="ctr"/>
                </a:tc>
                <a:tc>
                  <a:txBody>
                    <a:bodyPr/>
                    <a:lstStyle/>
                    <a:p>
                      <a:pPr algn="l"/>
                      <a:r>
                        <a:rPr lang="en-US" b="1"/>
                        <a:t>Screen #: </a:t>
                      </a:r>
                      <a:r>
                        <a:rPr lang="en-US" b="1">
                          <a:solidFill>
                            <a:srgbClr val="FF0000"/>
                          </a:solidFill>
                        </a:rPr>
                        <a:t>11/12</a:t>
                      </a:r>
                      <a:endParaRPr lang="en-GB" b="1">
                        <a:solidFill>
                          <a:srgbClr val="FF0000"/>
                        </a:solidFill>
                      </a:endParaRPr>
                    </a:p>
                  </a:txBody>
                  <a:tcPr anchor="ctr"/>
                </a:tc>
                <a:extLst>
                  <a:ext uri="{0D108BD9-81ED-4DB2-BD59-A6C34878D82A}">
                    <a16:rowId xmlns:a16="http://schemas.microsoft.com/office/drawing/2014/main" val="1464471429"/>
                  </a:ext>
                </a:extLst>
              </a:tr>
              <a:tr h="399792">
                <a:tc rowSpan="6" gridSpan="2">
                  <a:txBody>
                    <a:bodyPr/>
                    <a:lstStyle/>
                    <a:p>
                      <a:endParaRPr lang="en-GB"/>
                    </a:p>
                  </a:txBody>
                  <a:tcPr/>
                </a:tc>
                <a:tc rowSpan="6" hMerge="1">
                  <a:txBody>
                    <a:bodyPr/>
                    <a:lstStyle/>
                    <a:p>
                      <a:endParaRPr lang="en-GB"/>
                    </a:p>
                  </a:txBody>
                  <a:tcPr/>
                </a:tc>
                <a:tc>
                  <a:txBody>
                    <a:bodyPr/>
                    <a:lstStyle/>
                    <a:p>
                      <a:r>
                        <a:rPr lang="en-US" b="1"/>
                        <a:t>Graphic Info</a:t>
                      </a:r>
                      <a:endParaRPr lang="en-GB" b="1"/>
                    </a:p>
                  </a:txBody>
                  <a:tcPr anchor="ctr"/>
                </a:tc>
                <a:extLst>
                  <a:ext uri="{0D108BD9-81ED-4DB2-BD59-A6C34878D82A}">
                    <a16:rowId xmlns:a16="http://schemas.microsoft.com/office/drawing/2014/main" val="817544067"/>
                  </a:ext>
                </a:extLst>
              </a:tr>
              <a:tr h="1311136">
                <a:tc gridSpan="2" vMerge="1">
                  <a:txBody>
                    <a:bodyPr/>
                    <a:lstStyle/>
                    <a:p>
                      <a:endParaRPr lang="en-GB"/>
                    </a:p>
                  </a:txBody>
                  <a:tcPr/>
                </a:tc>
                <a:tc hMerge="1" vMerge="1">
                  <a:txBody>
                    <a:bodyPr/>
                    <a:lstStyle/>
                    <a:p>
                      <a:endParaRPr lang="en-GB"/>
                    </a:p>
                  </a:txBody>
                  <a:tcPr/>
                </a:tc>
                <a:tc>
                  <a:txBody>
                    <a:bodyPr/>
                    <a:lstStyle/>
                    <a:p>
                      <a:r>
                        <a:rPr lang="en-US"/>
                        <a:t>Texts fade at the beginning of the slide</a:t>
                      </a:r>
                      <a:endParaRPr lang="en-GB"/>
                    </a:p>
                  </a:txBody>
                  <a:tcPr/>
                </a:tc>
                <a:extLst>
                  <a:ext uri="{0D108BD9-81ED-4DB2-BD59-A6C34878D82A}">
                    <a16:rowId xmlns:a16="http://schemas.microsoft.com/office/drawing/2014/main" val="3022382654"/>
                  </a:ext>
                </a:extLst>
              </a:tr>
              <a:tr h="394389">
                <a:tc gridSpan="2" vMerge="1">
                  <a:txBody>
                    <a:bodyPr/>
                    <a:lstStyle/>
                    <a:p>
                      <a:endParaRPr lang="en-GB"/>
                    </a:p>
                  </a:txBody>
                  <a:tcPr/>
                </a:tc>
                <a:tc hMerge="1" vMerge="1">
                  <a:txBody>
                    <a:bodyPr/>
                    <a:lstStyle/>
                    <a:p>
                      <a:endParaRPr lang="en-GB"/>
                    </a:p>
                  </a:txBody>
                  <a:tcPr/>
                </a:tc>
                <a:tc>
                  <a:txBody>
                    <a:bodyPr/>
                    <a:lstStyle/>
                    <a:p>
                      <a:pPr algn="l"/>
                      <a:r>
                        <a:rPr lang="en-US" b="1"/>
                        <a:t>Navigation</a:t>
                      </a:r>
                      <a:endParaRPr lang="en-GB" b="1"/>
                    </a:p>
                  </a:txBody>
                  <a:tcPr anchor="ctr"/>
                </a:tc>
                <a:extLst>
                  <a:ext uri="{0D108BD9-81ED-4DB2-BD59-A6C34878D82A}">
                    <a16:rowId xmlns:a16="http://schemas.microsoft.com/office/drawing/2014/main" val="1693032559"/>
                  </a:ext>
                </a:extLst>
              </a:tr>
              <a:tr h="1165927">
                <a:tc gridSpan="2" vMerge="1">
                  <a:txBody>
                    <a:bodyPr/>
                    <a:lstStyle/>
                    <a:p>
                      <a:endParaRPr lang="en-GB"/>
                    </a:p>
                  </a:txBody>
                  <a:tcPr/>
                </a:tc>
                <a:tc hMerge="1" vMerge="1">
                  <a:txBody>
                    <a:bodyPr/>
                    <a:lstStyle/>
                    <a:p>
                      <a:endParaRPr lang="en-GB"/>
                    </a:p>
                  </a:txBody>
                  <a:tcPr/>
                </a:tc>
                <a:tc>
                  <a:txBody>
                    <a:bodyPr/>
                    <a:lstStyle/>
                    <a:p>
                      <a:r>
                        <a:rPr lang="en-US"/>
                        <a:t>NEXT = See you in the next Lesson! (12/12)</a:t>
                      </a:r>
                      <a:endParaRPr lang="en-GB"/>
                    </a:p>
                  </a:txBody>
                  <a:tcPr/>
                </a:tc>
                <a:extLst>
                  <a:ext uri="{0D108BD9-81ED-4DB2-BD59-A6C34878D82A}">
                    <a16:rowId xmlns:a16="http://schemas.microsoft.com/office/drawing/2014/main" val="309146704"/>
                  </a:ext>
                </a:extLst>
              </a:tr>
              <a:tr h="394389">
                <a:tc gridSpan="2" vMerge="1">
                  <a:txBody>
                    <a:bodyPr/>
                    <a:lstStyle/>
                    <a:p>
                      <a:endParaRPr lang="en-GB"/>
                    </a:p>
                  </a:txBody>
                  <a:tcPr/>
                </a:tc>
                <a:tc hMerge="1" vMerge="1">
                  <a:txBody>
                    <a:bodyPr/>
                    <a:lstStyle/>
                    <a:p>
                      <a:endParaRPr lang="en-GB"/>
                    </a:p>
                  </a:txBody>
                  <a:tcPr/>
                </a:tc>
                <a:tc>
                  <a:txBody>
                    <a:bodyPr/>
                    <a:lstStyle/>
                    <a:p>
                      <a:r>
                        <a:rPr lang="en-US" b="1"/>
                        <a:t>Reviewer’s Comments</a:t>
                      </a:r>
                      <a:endParaRPr lang="en-GB" b="1"/>
                    </a:p>
                  </a:txBody>
                  <a:tcPr anchor="ctr"/>
                </a:tc>
                <a:extLst>
                  <a:ext uri="{0D108BD9-81ED-4DB2-BD59-A6C34878D82A}">
                    <a16:rowId xmlns:a16="http://schemas.microsoft.com/office/drawing/2014/main" val="3705867087"/>
                  </a:ext>
                </a:extLst>
              </a:tr>
              <a:tr h="1135884">
                <a:tc gridSpan="2" vMerge="1">
                  <a:txBody>
                    <a:bodyPr/>
                    <a:lstStyle/>
                    <a:p>
                      <a:endParaRPr lang="en-GB"/>
                    </a:p>
                  </a:txBody>
                  <a:tcPr/>
                </a:tc>
                <a:tc hMerge="1" vMerge="1">
                  <a:txBody>
                    <a:bodyPr/>
                    <a:lstStyle/>
                    <a:p>
                      <a:endParaRPr lang="en-GB"/>
                    </a:p>
                  </a:txBody>
                  <a:tcPr/>
                </a:tc>
                <a:tc>
                  <a:txBody>
                    <a:bodyPr/>
                    <a:lstStyle/>
                    <a:p>
                      <a:endParaRPr lang="en-GB"/>
                    </a:p>
                  </a:txBody>
                  <a:tcPr/>
                </a:tc>
                <a:extLst>
                  <a:ext uri="{0D108BD9-81ED-4DB2-BD59-A6C34878D82A}">
                    <a16:rowId xmlns:a16="http://schemas.microsoft.com/office/drawing/2014/main" val="1781018661"/>
                  </a:ext>
                </a:extLst>
              </a:tr>
              <a:tr h="1381470">
                <a:tc gridSpan="3">
                  <a:txBody>
                    <a:bodyPr/>
                    <a:lstStyle/>
                    <a:p>
                      <a:r>
                        <a:rPr lang="en-US" b="1"/>
                        <a:t>Audio:</a:t>
                      </a:r>
                    </a:p>
                    <a:p>
                      <a:r>
                        <a:rPr lang="en-US" b="0"/>
                        <a:t>So that’s all of the vocabulary items today. Take a quick look of this Unit important words in this table I have created here. If you are not sure about any word, please turn back this video to that specific part, to help you understand it better.</a:t>
                      </a:r>
                      <a:endParaRPr lang="en-US" b="1"/>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Background Music: [</a:t>
                      </a:r>
                      <a:r>
                        <a:rPr lang="en-US" b="0" i="1"/>
                        <a:t>Pokemon Black &amp; White – Icirrus City Extended]</a:t>
                      </a:r>
                      <a:endParaRPr lang="en-GB" b="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5413125"/>
                  </a:ext>
                </a:extLst>
              </a:tr>
            </a:tbl>
          </a:graphicData>
        </a:graphic>
      </p:graphicFrame>
      <p:pic>
        <p:nvPicPr>
          <p:cNvPr id="3" name="Picture 2">
            <a:extLst>
              <a:ext uri="{FF2B5EF4-FFF2-40B4-BE49-F238E27FC236}">
                <a16:creationId xmlns:a16="http://schemas.microsoft.com/office/drawing/2014/main" id="{AF5E9AA8-3A79-4A56-B1D8-46D594CA793D}"/>
              </a:ext>
            </a:extLst>
          </p:cNvPr>
          <p:cNvPicPr>
            <a:picLocks noChangeAspect="1"/>
          </p:cNvPicPr>
          <p:nvPr/>
        </p:nvPicPr>
        <p:blipFill>
          <a:blip r:embed="rId2"/>
          <a:stretch>
            <a:fillRect/>
          </a:stretch>
        </p:blipFill>
        <p:spPr>
          <a:xfrm>
            <a:off x="382534" y="594232"/>
            <a:ext cx="8140968" cy="4610814"/>
          </a:xfrm>
          <a:prstGeom prst="rect">
            <a:avLst/>
          </a:prstGeom>
        </p:spPr>
      </p:pic>
    </p:spTree>
    <p:extLst>
      <p:ext uri="{BB962C8B-B14F-4D97-AF65-F5344CB8AC3E}">
        <p14:creationId xmlns:p14="http://schemas.microsoft.com/office/powerpoint/2010/main" val="3938524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F687FB4-BF6F-4911-965C-25B9352D2326}"/>
              </a:ext>
            </a:extLst>
          </p:cNvPr>
          <p:cNvGraphicFramePr>
            <a:graphicFrameLocks noGrp="1"/>
          </p:cNvGraphicFramePr>
          <p:nvPr>
            <p:extLst>
              <p:ext uri="{D42A27DB-BD31-4B8C-83A1-F6EECF244321}">
                <p14:modId xmlns:p14="http://schemas.microsoft.com/office/powerpoint/2010/main" val="607857197"/>
              </p:ext>
            </p:extLst>
          </p:nvPr>
        </p:nvGraphicFramePr>
        <p:xfrm>
          <a:off x="211015" y="120866"/>
          <a:ext cx="11769969" cy="6658946"/>
        </p:xfrm>
        <a:graphic>
          <a:graphicData uri="http://schemas.openxmlformats.org/drawingml/2006/table">
            <a:tbl>
              <a:tblPr firstRow="1" bandRow="1">
                <a:tableStyleId>{5940675A-B579-460E-94D1-54222C63F5DA}</a:tableStyleId>
              </a:tblPr>
              <a:tblGrid>
                <a:gridCol w="3735952">
                  <a:extLst>
                    <a:ext uri="{9D8B030D-6E8A-4147-A177-3AD203B41FA5}">
                      <a16:colId xmlns:a16="http://schemas.microsoft.com/office/drawing/2014/main" val="2832429877"/>
                    </a:ext>
                  </a:extLst>
                </a:gridCol>
                <a:gridCol w="4775002">
                  <a:extLst>
                    <a:ext uri="{9D8B030D-6E8A-4147-A177-3AD203B41FA5}">
                      <a16:colId xmlns:a16="http://schemas.microsoft.com/office/drawing/2014/main" val="1206192907"/>
                    </a:ext>
                  </a:extLst>
                </a:gridCol>
                <a:gridCol w="3259015">
                  <a:extLst>
                    <a:ext uri="{9D8B030D-6E8A-4147-A177-3AD203B41FA5}">
                      <a16:colId xmlns:a16="http://schemas.microsoft.com/office/drawing/2014/main" val="2618467180"/>
                    </a:ext>
                  </a:extLst>
                </a:gridCol>
              </a:tblGrid>
              <a:tr h="394389">
                <a:tc>
                  <a:txBody>
                    <a:bodyPr/>
                    <a:lstStyle/>
                    <a:p>
                      <a:pPr algn="l"/>
                      <a:r>
                        <a:rPr lang="en-US" b="1" i="1" u="sng"/>
                        <a:t>Project name</a:t>
                      </a:r>
                      <a:r>
                        <a:rPr lang="en-US" b="1"/>
                        <a:t>: </a:t>
                      </a:r>
                      <a:r>
                        <a:rPr lang="en-US" sz="1800" b="1">
                          <a:solidFill>
                            <a:srgbClr val="FF0000"/>
                          </a:solidFill>
                        </a:rPr>
                        <a:t>Vocabulary for Unit 1</a:t>
                      </a:r>
                      <a:endParaRPr lang="en-GB" b="1">
                        <a:solidFill>
                          <a:srgbClr val="FF0000"/>
                        </a:solidFill>
                      </a:endParaRPr>
                    </a:p>
                  </a:txBody>
                  <a:tcPr anchor="ctr"/>
                </a:tc>
                <a:tc>
                  <a:txBody>
                    <a:bodyPr/>
                    <a:lstStyle/>
                    <a:p>
                      <a:pPr algn="l"/>
                      <a:r>
                        <a:rPr lang="en-US" b="1"/>
                        <a:t>Screen Title:  </a:t>
                      </a:r>
                      <a:r>
                        <a:rPr lang="en-US" b="1">
                          <a:solidFill>
                            <a:srgbClr val="FF0000"/>
                          </a:solidFill>
                        </a:rPr>
                        <a:t>See you in the next lesson!</a:t>
                      </a:r>
                      <a:endParaRPr lang="en-GB" b="1">
                        <a:solidFill>
                          <a:srgbClr val="FF0000"/>
                        </a:solidFill>
                      </a:endParaRPr>
                    </a:p>
                  </a:txBody>
                  <a:tcPr anchor="ctr"/>
                </a:tc>
                <a:tc>
                  <a:txBody>
                    <a:bodyPr/>
                    <a:lstStyle/>
                    <a:p>
                      <a:pPr algn="l"/>
                      <a:r>
                        <a:rPr lang="en-US" b="1"/>
                        <a:t>Screen #: </a:t>
                      </a:r>
                      <a:r>
                        <a:rPr lang="en-US" b="1">
                          <a:solidFill>
                            <a:srgbClr val="FF0000"/>
                          </a:solidFill>
                        </a:rPr>
                        <a:t>12/12</a:t>
                      </a:r>
                      <a:endParaRPr lang="en-GB" b="1">
                        <a:solidFill>
                          <a:srgbClr val="FF0000"/>
                        </a:solidFill>
                      </a:endParaRPr>
                    </a:p>
                  </a:txBody>
                  <a:tcPr anchor="ctr"/>
                </a:tc>
                <a:extLst>
                  <a:ext uri="{0D108BD9-81ED-4DB2-BD59-A6C34878D82A}">
                    <a16:rowId xmlns:a16="http://schemas.microsoft.com/office/drawing/2014/main" val="1464471429"/>
                  </a:ext>
                </a:extLst>
              </a:tr>
              <a:tr h="399792">
                <a:tc rowSpan="6" gridSpan="2">
                  <a:txBody>
                    <a:bodyPr/>
                    <a:lstStyle/>
                    <a:p>
                      <a:endParaRPr lang="en-GB"/>
                    </a:p>
                  </a:txBody>
                  <a:tcPr/>
                </a:tc>
                <a:tc rowSpan="6" hMerge="1">
                  <a:txBody>
                    <a:bodyPr/>
                    <a:lstStyle/>
                    <a:p>
                      <a:endParaRPr lang="en-GB"/>
                    </a:p>
                  </a:txBody>
                  <a:tcPr/>
                </a:tc>
                <a:tc>
                  <a:txBody>
                    <a:bodyPr/>
                    <a:lstStyle/>
                    <a:p>
                      <a:r>
                        <a:rPr lang="en-US" b="1"/>
                        <a:t>Graphic Info</a:t>
                      </a:r>
                      <a:endParaRPr lang="en-GB" b="1"/>
                    </a:p>
                  </a:txBody>
                  <a:tcPr anchor="ctr"/>
                </a:tc>
                <a:extLst>
                  <a:ext uri="{0D108BD9-81ED-4DB2-BD59-A6C34878D82A}">
                    <a16:rowId xmlns:a16="http://schemas.microsoft.com/office/drawing/2014/main" val="817544067"/>
                  </a:ext>
                </a:extLst>
              </a:tr>
              <a:tr h="1311136">
                <a:tc gridSpan="2" vMerge="1">
                  <a:txBody>
                    <a:bodyPr/>
                    <a:lstStyle/>
                    <a:p>
                      <a:endParaRPr lang="en-GB"/>
                    </a:p>
                  </a:txBody>
                  <a:tcPr/>
                </a:tc>
                <a:tc hMerge="1" vMerge="1">
                  <a:txBody>
                    <a:bodyPr/>
                    <a:lstStyle/>
                    <a:p>
                      <a:endParaRPr lang="en-GB"/>
                    </a:p>
                  </a:txBody>
                  <a:tcPr/>
                </a:tc>
                <a:tc>
                  <a:txBody>
                    <a:bodyPr/>
                    <a:lstStyle/>
                    <a:p>
                      <a:r>
                        <a:rPr lang="en-US"/>
                        <a:t>Texts fade at the beginning of the slide</a:t>
                      </a:r>
                      <a:endParaRPr lang="en-GB"/>
                    </a:p>
                  </a:txBody>
                  <a:tcPr/>
                </a:tc>
                <a:extLst>
                  <a:ext uri="{0D108BD9-81ED-4DB2-BD59-A6C34878D82A}">
                    <a16:rowId xmlns:a16="http://schemas.microsoft.com/office/drawing/2014/main" val="3022382654"/>
                  </a:ext>
                </a:extLst>
              </a:tr>
              <a:tr h="394389">
                <a:tc gridSpan="2" vMerge="1">
                  <a:txBody>
                    <a:bodyPr/>
                    <a:lstStyle/>
                    <a:p>
                      <a:endParaRPr lang="en-GB"/>
                    </a:p>
                  </a:txBody>
                  <a:tcPr/>
                </a:tc>
                <a:tc hMerge="1" vMerge="1">
                  <a:txBody>
                    <a:bodyPr/>
                    <a:lstStyle/>
                    <a:p>
                      <a:endParaRPr lang="en-GB"/>
                    </a:p>
                  </a:txBody>
                  <a:tcPr/>
                </a:tc>
                <a:tc>
                  <a:txBody>
                    <a:bodyPr/>
                    <a:lstStyle/>
                    <a:p>
                      <a:pPr algn="l"/>
                      <a:r>
                        <a:rPr lang="en-US" b="1"/>
                        <a:t>Navigation</a:t>
                      </a:r>
                      <a:endParaRPr lang="en-GB" b="1"/>
                    </a:p>
                  </a:txBody>
                  <a:tcPr anchor="ctr"/>
                </a:tc>
                <a:extLst>
                  <a:ext uri="{0D108BD9-81ED-4DB2-BD59-A6C34878D82A}">
                    <a16:rowId xmlns:a16="http://schemas.microsoft.com/office/drawing/2014/main" val="1693032559"/>
                  </a:ext>
                </a:extLst>
              </a:tr>
              <a:tr h="1165927">
                <a:tc gridSpan="2" vMerge="1">
                  <a:txBody>
                    <a:bodyPr/>
                    <a:lstStyle/>
                    <a:p>
                      <a:endParaRPr lang="en-GB"/>
                    </a:p>
                  </a:txBody>
                  <a:tcPr/>
                </a:tc>
                <a:tc hMerge="1" vMerge="1">
                  <a:txBody>
                    <a:bodyPr/>
                    <a:lstStyle/>
                    <a:p>
                      <a:endParaRPr lang="en-GB"/>
                    </a:p>
                  </a:txBody>
                  <a:tcPr/>
                </a:tc>
                <a:tc>
                  <a:txBody>
                    <a:bodyPr/>
                    <a:lstStyle/>
                    <a:p>
                      <a:r>
                        <a:rPr lang="en-US"/>
                        <a:t>NEXT =  END OF VIDEO LECTURE</a:t>
                      </a:r>
                      <a:endParaRPr lang="en-GB"/>
                    </a:p>
                  </a:txBody>
                  <a:tcPr/>
                </a:tc>
                <a:extLst>
                  <a:ext uri="{0D108BD9-81ED-4DB2-BD59-A6C34878D82A}">
                    <a16:rowId xmlns:a16="http://schemas.microsoft.com/office/drawing/2014/main" val="309146704"/>
                  </a:ext>
                </a:extLst>
              </a:tr>
              <a:tr h="394389">
                <a:tc gridSpan="2" vMerge="1">
                  <a:txBody>
                    <a:bodyPr/>
                    <a:lstStyle/>
                    <a:p>
                      <a:endParaRPr lang="en-GB"/>
                    </a:p>
                  </a:txBody>
                  <a:tcPr/>
                </a:tc>
                <a:tc hMerge="1" vMerge="1">
                  <a:txBody>
                    <a:bodyPr/>
                    <a:lstStyle/>
                    <a:p>
                      <a:endParaRPr lang="en-GB"/>
                    </a:p>
                  </a:txBody>
                  <a:tcPr/>
                </a:tc>
                <a:tc>
                  <a:txBody>
                    <a:bodyPr/>
                    <a:lstStyle/>
                    <a:p>
                      <a:r>
                        <a:rPr lang="en-US" b="1"/>
                        <a:t>Reviewer’s Comments</a:t>
                      </a:r>
                      <a:endParaRPr lang="en-GB" b="1"/>
                    </a:p>
                  </a:txBody>
                  <a:tcPr anchor="ctr"/>
                </a:tc>
                <a:extLst>
                  <a:ext uri="{0D108BD9-81ED-4DB2-BD59-A6C34878D82A}">
                    <a16:rowId xmlns:a16="http://schemas.microsoft.com/office/drawing/2014/main" val="3705867087"/>
                  </a:ext>
                </a:extLst>
              </a:tr>
              <a:tr h="1135884">
                <a:tc gridSpan="2" vMerge="1">
                  <a:txBody>
                    <a:bodyPr/>
                    <a:lstStyle/>
                    <a:p>
                      <a:endParaRPr lang="en-GB"/>
                    </a:p>
                  </a:txBody>
                  <a:tcPr/>
                </a:tc>
                <a:tc hMerge="1" vMerge="1">
                  <a:txBody>
                    <a:bodyPr/>
                    <a:lstStyle/>
                    <a:p>
                      <a:endParaRPr lang="en-GB"/>
                    </a:p>
                  </a:txBody>
                  <a:tcPr/>
                </a:tc>
                <a:tc>
                  <a:txBody>
                    <a:bodyPr/>
                    <a:lstStyle/>
                    <a:p>
                      <a:endParaRPr lang="en-GB"/>
                    </a:p>
                  </a:txBody>
                  <a:tcPr/>
                </a:tc>
                <a:extLst>
                  <a:ext uri="{0D108BD9-81ED-4DB2-BD59-A6C34878D82A}">
                    <a16:rowId xmlns:a16="http://schemas.microsoft.com/office/drawing/2014/main" val="1781018661"/>
                  </a:ext>
                </a:extLst>
              </a:tr>
              <a:tr h="1381470">
                <a:tc gridSpan="3">
                  <a:txBody>
                    <a:bodyPr/>
                    <a:lstStyle/>
                    <a:p>
                      <a:r>
                        <a:rPr lang="en-US" b="1"/>
                        <a:t>Audio:</a:t>
                      </a:r>
                    </a:p>
                    <a:p>
                      <a:r>
                        <a:rPr lang="en-US" b="0"/>
                        <a:t>And…, that’s the end of our lesson today. See you next time!</a:t>
                      </a:r>
                    </a:p>
                    <a:p>
                      <a:endParaRPr lang="en-US" b="1"/>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Background Music: [</a:t>
                      </a:r>
                      <a:r>
                        <a:rPr lang="en-US" b="0" i="1"/>
                        <a:t>Pokemon Black &amp; White – Icirrus City Extended]</a:t>
                      </a:r>
                      <a:endParaRPr lang="en-GB" b="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5413125"/>
                  </a:ext>
                </a:extLst>
              </a:tr>
            </a:tbl>
          </a:graphicData>
        </a:graphic>
      </p:graphicFrame>
      <p:pic>
        <p:nvPicPr>
          <p:cNvPr id="5" name="Picture 4">
            <a:extLst>
              <a:ext uri="{FF2B5EF4-FFF2-40B4-BE49-F238E27FC236}">
                <a16:creationId xmlns:a16="http://schemas.microsoft.com/office/drawing/2014/main" id="{6AE57C2E-CC96-46AF-A725-BB33E685901D}"/>
              </a:ext>
            </a:extLst>
          </p:cNvPr>
          <p:cNvPicPr>
            <a:picLocks noChangeAspect="1"/>
          </p:cNvPicPr>
          <p:nvPr/>
        </p:nvPicPr>
        <p:blipFill>
          <a:blip r:embed="rId2"/>
          <a:stretch>
            <a:fillRect/>
          </a:stretch>
        </p:blipFill>
        <p:spPr>
          <a:xfrm>
            <a:off x="542328" y="744874"/>
            <a:ext cx="7772415" cy="4425003"/>
          </a:xfrm>
          <a:prstGeom prst="rect">
            <a:avLst/>
          </a:prstGeom>
        </p:spPr>
      </p:pic>
    </p:spTree>
    <p:extLst>
      <p:ext uri="{BB962C8B-B14F-4D97-AF65-F5344CB8AC3E}">
        <p14:creationId xmlns:p14="http://schemas.microsoft.com/office/powerpoint/2010/main" val="29842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F687FB4-BF6F-4911-965C-25B9352D2326}"/>
              </a:ext>
            </a:extLst>
          </p:cNvPr>
          <p:cNvGraphicFramePr>
            <a:graphicFrameLocks noGrp="1"/>
          </p:cNvGraphicFramePr>
          <p:nvPr>
            <p:extLst>
              <p:ext uri="{D42A27DB-BD31-4B8C-83A1-F6EECF244321}">
                <p14:modId xmlns:p14="http://schemas.microsoft.com/office/powerpoint/2010/main" val="1982283645"/>
              </p:ext>
            </p:extLst>
          </p:nvPr>
        </p:nvGraphicFramePr>
        <p:xfrm>
          <a:off x="211015" y="103281"/>
          <a:ext cx="11769969" cy="6658946"/>
        </p:xfrm>
        <a:graphic>
          <a:graphicData uri="http://schemas.openxmlformats.org/drawingml/2006/table">
            <a:tbl>
              <a:tblPr firstRow="1" bandRow="1">
                <a:tableStyleId>{5940675A-B579-460E-94D1-54222C63F5DA}</a:tableStyleId>
              </a:tblPr>
              <a:tblGrid>
                <a:gridCol w="3735952">
                  <a:extLst>
                    <a:ext uri="{9D8B030D-6E8A-4147-A177-3AD203B41FA5}">
                      <a16:colId xmlns:a16="http://schemas.microsoft.com/office/drawing/2014/main" val="2832429877"/>
                    </a:ext>
                  </a:extLst>
                </a:gridCol>
                <a:gridCol w="4775002">
                  <a:extLst>
                    <a:ext uri="{9D8B030D-6E8A-4147-A177-3AD203B41FA5}">
                      <a16:colId xmlns:a16="http://schemas.microsoft.com/office/drawing/2014/main" val="1206192907"/>
                    </a:ext>
                  </a:extLst>
                </a:gridCol>
                <a:gridCol w="3259015">
                  <a:extLst>
                    <a:ext uri="{9D8B030D-6E8A-4147-A177-3AD203B41FA5}">
                      <a16:colId xmlns:a16="http://schemas.microsoft.com/office/drawing/2014/main" val="2618467180"/>
                    </a:ext>
                  </a:extLst>
                </a:gridCol>
              </a:tblGrid>
              <a:tr h="394389">
                <a:tc>
                  <a:txBody>
                    <a:bodyPr/>
                    <a:lstStyle/>
                    <a:p>
                      <a:pPr algn="l"/>
                      <a:r>
                        <a:rPr lang="en-US" b="1" i="1" u="sng"/>
                        <a:t>Project name</a:t>
                      </a:r>
                      <a:r>
                        <a:rPr lang="en-US" b="1"/>
                        <a:t>: </a:t>
                      </a:r>
                      <a:r>
                        <a:rPr lang="en-US" sz="1800" b="1">
                          <a:solidFill>
                            <a:srgbClr val="FF0000"/>
                          </a:solidFill>
                        </a:rPr>
                        <a:t>Vocabulary for Unit 1</a:t>
                      </a:r>
                      <a:endParaRPr lang="en-GB" b="1">
                        <a:solidFill>
                          <a:srgbClr val="FF0000"/>
                        </a:solidFill>
                      </a:endParaRPr>
                    </a:p>
                  </a:txBody>
                  <a:tcPr anchor="ctr"/>
                </a:tc>
                <a:tc>
                  <a:txBody>
                    <a:bodyPr/>
                    <a:lstStyle/>
                    <a:p>
                      <a:pPr algn="l"/>
                      <a:r>
                        <a:rPr lang="en-US" b="1"/>
                        <a:t>Screen Title:  </a:t>
                      </a:r>
                      <a:r>
                        <a:rPr lang="en-US" b="1">
                          <a:solidFill>
                            <a:srgbClr val="FF0000"/>
                          </a:solidFill>
                        </a:rPr>
                        <a:t>Chores (n)</a:t>
                      </a:r>
                      <a:endParaRPr lang="en-GB" b="1">
                        <a:solidFill>
                          <a:srgbClr val="FF0000"/>
                        </a:solidFill>
                      </a:endParaRPr>
                    </a:p>
                  </a:txBody>
                  <a:tcPr anchor="ctr"/>
                </a:tc>
                <a:tc>
                  <a:txBody>
                    <a:bodyPr/>
                    <a:lstStyle/>
                    <a:p>
                      <a:pPr algn="l"/>
                      <a:r>
                        <a:rPr lang="en-US" b="1"/>
                        <a:t>Screen #: </a:t>
                      </a:r>
                      <a:r>
                        <a:rPr lang="en-US" b="1">
                          <a:solidFill>
                            <a:srgbClr val="FF0000"/>
                          </a:solidFill>
                        </a:rPr>
                        <a:t>2/12</a:t>
                      </a:r>
                      <a:endParaRPr lang="en-GB" b="1">
                        <a:solidFill>
                          <a:srgbClr val="FF0000"/>
                        </a:solidFill>
                      </a:endParaRPr>
                    </a:p>
                  </a:txBody>
                  <a:tcPr anchor="ctr"/>
                </a:tc>
                <a:extLst>
                  <a:ext uri="{0D108BD9-81ED-4DB2-BD59-A6C34878D82A}">
                    <a16:rowId xmlns:a16="http://schemas.microsoft.com/office/drawing/2014/main" val="1464471429"/>
                  </a:ext>
                </a:extLst>
              </a:tr>
              <a:tr h="399792">
                <a:tc rowSpan="6" gridSpan="2">
                  <a:txBody>
                    <a:bodyPr/>
                    <a:lstStyle/>
                    <a:p>
                      <a:endParaRPr lang="en-GB"/>
                    </a:p>
                  </a:txBody>
                  <a:tcPr/>
                </a:tc>
                <a:tc rowSpan="6" hMerge="1">
                  <a:txBody>
                    <a:bodyPr/>
                    <a:lstStyle/>
                    <a:p>
                      <a:endParaRPr lang="en-GB"/>
                    </a:p>
                  </a:txBody>
                  <a:tcPr/>
                </a:tc>
                <a:tc>
                  <a:txBody>
                    <a:bodyPr/>
                    <a:lstStyle/>
                    <a:p>
                      <a:r>
                        <a:rPr lang="en-US" b="1"/>
                        <a:t>Graphic Info</a:t>
                      </a:r>
                      <a:endParaRPr lang="en-GB" b="1"/>
                    </a:p>
                  </a:txBody>
                  <a:tcPr anchor="ctr"/>
                </a:tc>
                <a:extLst>
                  <a:ext uri="{0D108BD9-81ED-4DB2-BD59-A6C34878D82A}">
                    <a16:rowId xmlns:a16="http://schemas.microsoft.com/office/drawing/2014/main" val="817544067"/>
                  </a:ext>
                </a:extLst>
              </a:tr>
              <a:tr h="1311136">
                <a:tc gridSpan="2" vMerge="1">
                  <a:txBody>
                    <a:bodyPr/>
                    <a:lstStyle/>
                    <a:p>
                      <a:endParaRPr lang="en-GB"/>
                    </a:p>
                  </a:txBody>
                  <a:tcPr/>
                </a:tc>
                <a:tc hMerge="1" vMerge="1">
                  <a:txBody>
                    <a:bodyPr/>
                    <a:lstStyle/>
                    <a:p>
                      <a:endParaRPr lang="en-GB"/>
                    </a:p>
                  </a:txBody>
                  <a:tcPr/>
                </a:tc>
                <a:tc>
                  <a:txBody>
                    <a:bodyPr/>
                    <a:lstStyle/>
                    <a:p>
                      <a:r>
                        <a:rPr lang="en-US"/>
                        <a:t>Texts fade in when mentioned in the voiceover</a:t>
                      </a:r>
                      <a:endParaRPr lang="en-GB"/>
                    </a:p>
                  </a:txBody>
                  <a:tcPr/>
                </a:tc>
                <a:extLst>
                  <a:ext uri="{0D108BD9-81ED-4DB2-BD59-A6C34878D82A}">
                    <a16:rowId xmlns:a16="http://schemas.microsoft.com/office/drawing/2014/main" val="3022382654"/>
                  </a:ext>
                </a:extLst>
              </a:tr>
              <a:tr h="394389">
                <a:tc gridSpan="2" vMerge="1">
                  <a:txBody>
                    <a:bodyPr/>
                    <a:lstStyle/>
                    <a:p>
                      <a:endParaRPr lang="en-GB"/>
                    </a:p>
                  </a:txBody>
                  <a:tcPr/>
                </a:tc>
                <a:tc hMerge="1" vMerge="1">
                  <a:txBody>
                    <a:bodyPr/>
                    <a:lstStyle/>
                    <a:p>
                      <a:endParaRPr lang="en-GB"/>
                    </a:p>
                  </a:txBody>
                  <a:tcPr/>
                </a:tc>
                <a:tc>
                  <a:txBody>
                    <a:bodyPr/>
                    <a:lstStyle/>
                    <a:p>
                      <a:pPr algn="l"/>
                      <a:r>
                        <a:rPr lang="en-US" b="1"/>
                        <a:t>Navigation</a:t>
                      </a:r>
                      <a:endParaRPr lang="en-GB" b="1"/>
                    </a:p>
                  </a:txBody>
                  <a:tcPr anchor="ctr"/>
                </a:tc>
                <a:extLst>
                  <a:ext uri="{0D108BD9-81ED-4DB2-BD59-A6C34878D82A}">
                    <a16:rowId xmlns:a16="http://schemas.microsoft.com/office/drawing/2014/main" val="1693032559"/>
                  </a:ext>
                </a:extLst>
              </a:tr>
              <a:tr h="1165927">
                <a:tc gridSpan="2" vMerge="1">
                  <a:txBody>
                    <a:bodyPr/>
                    <a:lstStyle/>
                    <a:p>
                      <a:endParaRPr lang="en-GB"/>
                    </a:p>
                  </a:txBody>
                  <a:tcPr/>
                </a:tc>
                <a:tc hMerge="1" vMerge="1">
                  <a:txBody>
                    <a:bodyPr/>
                    <a:lstStyle/>
                    <a:p>
                      <a:endParaRPr lang="en-GB"/>
                    </a:p>
                  </a:txBody>
                  <a:tcPr/>
                </a:tc>
                <a:tc>
                  <a:txBody>
                    <a:bodyPr/>
                    <a:lstStyle/>
                    <a:p>
                      <a:r>
                        <a:rPr lang="en-US"/>
                        <a:t>NEXT = Breadwinner (n) (3/12)</a:t>
                      </a:r>
                      <a:endParaRPr lang="en-GB"/>
                    </a:p>
                  </a:txBody>
                  <a:tcPr/>
                </a:tc>
                <a:extLst>
                  <a:ext uri="{0D108BD9-81ED-4DB2-BD59-A6C34878D82A}">
                    <a16:rowId xmlns:a16="http://schemas.microsoft.com/office/drawing/2014/main" val="309146704"/>
                  </a:ext>
                </a:extLst>
              </a:tr>
              <a:tr h="394389">
                <a:tc gridSpan="2" vMerge="1">
                  <a:txBody>
                    <a:bodyPr/>
                    <a:lstStyle/>
                    <a:p>
                      <a:endParaRPr lang="en-GB"/>
                    </a:p>
                  </a:txBody>
                  <a:tcPr/>
                </a:tc>
                <a:tc hMerge="1" vMerge="1">
                  <a:txBody>
                    <a:bodyPr/>
                    <a:lstStyle/>
                    <a:p>
                      <a:endParaRPr lang="en-GB"/>
                    </a:p>
                  </a:txBody>
                  <a:tcPr/>
                </a:tc>
                <a:tc>
                  <a:txBody>
                    <a:bodyPr/>
                    <a:lstStyle/>
                    <a:p>
                      <a:r>
                        <a:rPr lang="en-US" b="1"/>
                        <a:t>Reviewer’s Comments</a:t>
                      </a:r>
                      <a:endParaRPr lang="en-GB" b="1"/>
                    </a:p>
                  </a:txBody>
                  <a:tcPr anchor="ctr"/>
                </a:tc>
                <a:extLst>
                  <a:ext uri="{0D108BD9-81ED-4DB2-BD59-A6C34878D82A}">
                    <a16:rowId xmlns:a16="http://schemas.microsoft.com/office/drawing/2014/main" val="3705867087"/>
                  </a:ext>
                </a:extLst>
              </a:tr>
              <a:tr h="1135884">
                <a:tc gridSpan="2" vMerge="1">
                  <a:txBody>
                    <a:bodyPr/>
                    <a:lstStyle/>
                    <a:p>
                      <a:endParaRPr lang="en-GB"/>
                    </a:p>
                  </a:txBody>
                  <a:tcPr/>
                </a:tc>
                <a:tc hMerge="1" vMerge="1">
                  <a:txBody>
                    <a:bodyPr/>
                    <a:lstStyle/>
                    <a:p>
                      <a:endParaRPr lang="en-GB"/>
                    </a:p>
                  </a:txBody>
                  <a:tcPr/>
                </a:tc>
                <a:tc>
                  <a:txBody>
                    <a:bodyPr/>
                    <a:lstStyle/>
                    <a:p>
                      <a:endParaRPr lang="en-GB"/>
                    </a:p>
                  </a:txBody>
                  <a:tcPr/>
                </a:tc>
                <a:extLst>
                  <a:ext uri="{0D108BD9-81ED-4DB2-BD59-A6C34878D82A}">
                    <a16:rowId xmlns:a16="http://schemas.microsoft.com/office/drawing/2014/main" val="1781018661"/>
                  </a:ext>
                </a:extLst>
              </a:tr>
              <a:tr h="1381470">
                <a:tc gridSpan="3">
                  <a:txBody>
                    <a:bodyPr/>
                    <a:lstStyle/>
                    <a:p>
                      <a:r>
                        <a:rPr lang="en-US" b="1"/>
                        <a:t>Audio:</a:t>
                      </a:r>
                    </a:p>
                    <a:p>
                      <a:r>
                        <a:rPr lang="en-US" b="0"/>
                        <a:t>The first word we have here, is </a:t>
                      </a:r>
                      <a:r>
                        <a:rPr lang="en-US" b="1"/>
                        <a:t>Chores, </a:t>
                      </a:r>
                      <a:r>
                        <a:rPr lang="en-US" b="0"/>
                        <a:t>and it is a noun. Chores are </a:t>
                      </a:r>
                      <a:r>
                        <a:rPr lang="en-GB" b="0"/>
                        <a:t>asks that you do often, especially a household ones. You can see some of the examples on the picture here: washing dishes, cleaning the floor; or something else like doing the laundry, making meals,</a:t>
                      </a:r>
                      <a:r>
                        <a:rPr lang="en-US" b="1"/>
                        <a:t> </a:t>
                      </a:r>
                      <a:r>
                        <a:rPr lang="en-US" b="0"/>
                        <a:t>hanging the clothes,… and so on.</a:t>
                      </a: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Background Music: [</a:t>
                      </a:r>
                      <a:r>
                        <a:rPr lang="en-US" b="0" i="1"/>
                        <a:t>Pokemon Black &amp; White – Icirrus City Extended]</a:t>
                      </a:r>
                      <a:endParaRPr lang="en-GB" b="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5413125"/>
                  </a:ext>
                </a:extLst>
              </a:tr>
            </a:tbl>
          </a:graphicData>
        </a:graphic>
      </p:graphicFrame>
      <p:pic>
        <p:nvPicPr>
          <p:cNvPr id="6" name="Picture 5">
            <a:extLst>
              <a:ext uri="{FF2B5EF4-FFF2-40B4-BE49-F238E27FC236}">
                <a16:creationId xmlns:a16="http://schemas.microsoft.com/office/drawing/2014/main" id="{F16611DD-96F3-4FE4-B860-6721084849FF}"/>
              </a:ext>
            </a:extLst>
          </p:cNvPr>
          <p:cNvPicPr>
            <a:picLocks noChangeAspect="1"/>
          </p:cNvPicPr>
          <p:nvPr/>
        </p:nvPicPr>
        <p:blipFill>
          <a:blip r:embed="rId2"/>
          <a:stretch>
            <a:fillRect/>
          </a:stretch>
        </p:blipFill>
        <p:spPr>
          <a:xfrm>
            <a:off x="646302" y="678344"/>
            <a:ext cx="7723958" cy="4386023"/>
          </a:xfrm>
          <a:prstGeom prst="rect">
            <a:avLst/>
          </a:prstGeom>
        </p:spPr>
      </p:pic>
    </p:spTree>
    <p:extLst>
      <p:ext uri="{BB962C8B-B14F-4D97-AF65-F5344CB8AC3E}">
        <p14:creationId xmlns:p14="http://schemas.microsoft.com/office/powerpoint/2010/main" val="1854711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F687FB4-BF6F-4911-965C-25B9352D2326}"/>
              </a:ext>
            </a:extLst>
          </p:cNvPr>
          <p:cNvGraphicFramePr>
            <a:graphicFrameLocks noGrp="1"/>
          </p:cNvGraphicFramePr>
          <p:nvPr>
            <p:extLst>
              <p:ext uri="{D42A27DB-BD31-4B8C-83A1-F6EECF244321}">
                <p14:modId xmlns:p14="http://schemas.microsoft.com/office/powerpoint/2010/main" val="1322861838"/>
              </p:ext>
            </p:extLst>
          </p:nvPr>
        </p:nvGraphicFramePr>
        <p:xfrm>
          <a:off x="211015" y="138451"/>
          <a:ext cx="11769969" cy="6658946"/>
        </p:xfrm>
        <a:graphic>
          <a:graphicData uri="http://schemas.openxmlformats.org/drawingml/2006/table">
            <a:tbl>
              <a:tblPr firstRow="1" bandRow="1">
                <a:tableStyleId>{5940675A-B579-460E-94D1-54222C63F5DA}</a:tableStyleId>
              </a:tblPr>
              <a:tblGrid>
                <a:gridCol w="3735952">
                  <a:extLst>
                    <a:ext uri="{9D8B030D-6E8A-4147-A177-3AD203B41FA5}">
                      <a16:colId xmlns:a16="http://schemas.microsoft.com/office/drawing/2014/main" val="2832429877"/>
                    </a:ext>
                  </a:extLst>
                </a:gridCol>
                <a:gridCol w="4775002">
                  <a:extLst>
                    <a:ext uri="{9D8B030D-6E8A-4147-A177-3AD203B41FA5}">
                      <a16:colId xmlns:a16="http://schemas.microsoft.com/office/drawing/2014/main" val="1206192907"/>
                    </a:ext>
                  </a:extLst>
                </a:gridCol>
                <a:gridCol w="3259015">
                  <a:extLst>
                    <a:ext uri="{9D8B030D-6E8A-4147-A177-3AD203B41FA5}">
                      <a16:colId xmlns:a16="http://schemas.microsoft.com/office/drawing/2014/main" val="2618467180"/>
                    </a:ext>
                  </a:extLst>
                </a:gridCol>
              </a:tblGrid>
              <a:tr h="394389">
                <a:tc>
                  <a:txBody>
                    <a:bodyPr/>
                    <a:lstStyle/>
                    <a:p>
                      <a:pPr algn="l"/>
                      <a:r>
                        <a:rPr lang="en-US" b="1" i="1" u="sng"/>
                        <a:t>Project name</a:t>
                      </a:r>
                      <a:r>
                        <a:rPr lang="en-US" b="1"/>
                        <a:t>: </a:t>
                      </a:r>
                      <a:r>
                        <a:rPr lang="en-US" sz="1800" b="1">
                          <a:solidFill>
                            <a:srgbClr val="FF0000"/>
                          </a:solidFill>
                        </a:rPr>
                        <a:t>Vocabulary for Unit 1</a:t>
                      </a:r>
                      <a:endParaRPr lang="en-GB" b="1">
                        <a:solidFill>
                          <a:srgbClr val="FF0000"/>
                        </a:solidFill>
                      </a:endParaRPr>
                    </a:p>
                  </a:txBody>
                  <a:tcPr anchor="ctr"/>
                </a:tc>
                <a:tc>
                  <a:txBody>
                    <a:bodyPr/>
                    <a:lstStyle/>
                    <a:p>
                      <a:pPr algn="l"/>
                      <a:r>
                        <a:rPr lang="en-US" b="1"/>
                        <a:t>Screen Title:  </a:t>
                      </a:r>
                      <a:r>
                        <a:rPr lang="en-US" b="1">
                          <a:solidFill>
                            <a:srgbClr val="FF0000"/>
                          </a:solidFill>
                        </a:rPr>
                        <a:t>Breadwinner (n)</a:t>
                      </a:r>
                      <a:endParaRPr lang="en-GB" b="1">
                        <a:solidFill>
                          <a:srgbClr val="FF0000"/>
                        </a:solidFill>
                      </a:endParaRPr>
                    </a:p>
                  </a:txBody>
                  <a:tcPr anchor="ctr"/>
                </a:tc>
                <a:tc>
                  <a:txBody>
                    <a:bodyPr/>
                    <a:lstStyle/>
                    <a:p>
                      <a:pPr algn="l"/>
                      <a:r>
                        <a:rPr lang="en-US" b="1"/>
                        <a:t>Screen #: </a:t>
                      </a:r>
                      <a:r>
                        <a:rPr lang="en-US" b="1">
                          <a:solidFill>
                            <a:srgbClr val="FF0000"/>
                          </a:solidFill>
                        </a:rPr>
                        <a:t>3/12</a:t>
                      </a:r>
                      <a:endParaRPr lang="en-GB" b="1">
                        <a:solidFill>
                          <a:srgbClr val="FF0000"/>
                        </a:solidFill>
                      </a:endParaRPr>
                    </a:p>
                  </a:txBody>
                  <a:tcPr anchor="ctr"/>
                </a:tc>
                <a:extLst>
                  <a:ext uri="{0D108BD9-81ED-4DB2-BD59-A6C34878D82A}">
                    <a16:rowId xmlns:a16="http://schemas.microsoft.com/office/drawing/2014/main" val="1464471429"/>
                  </a:ext>
                </a:extLst>
              </a:tr>
              <a:tr h="399792">
                <a:tc rowSpan="6" gridSpan="2">
                  <a:txBody>
                    <a:bodyPr/>
                    <a:lstStyle/>
                    <a:p>
                      <a:endParaRPr lang="en-GB"/>
                    </a:p>
                  </a:txBody>
                  <a:tcPr/>
                </a:tc>
                <a:tc rowSpan="6" hMerge="1">
                  <a:txBody>
                    <a:bodyPr/>
                    <a:lstStyle/>
                    <a:p>
                      <a:endParaRPr lang="en-GB"/>
                    </a:p>
                  </a:txBody>
                  <a:tcPr/>
                </a:tc>
                <a:tc>
                  <a:txBody>
                    <a:bodyPr/>
                    <a:lstStyle/>
                    <a:p>
                      <a:r>
                        <a:rPr lang="en-US" b="1"/>
                        <a:t>Graphic Info</a:t>
                      </a:r>
                      <a:endParaRPr lang="en-GB" b="1"/>
                    </a:p>
                  </a:txBody>
                  <a:tcPr anchor="ctr"/>
                </a:tc>
                <a:extLst>
                  <a:ext uri="{0D108BD9-81ED-4DB2-BD59-A6C34878D82A}">
                    <a16:rowId xmlns:a16="http://schemas.microsoft.com/office/drawing/2014/main" val="817544067"/>
                  </a:ext>
                </a:extLst>
              </a:tr>
              <a:tr h="1311136">
                <a:tc gridSpan="2" vMerge="1">
                  <a:txBody>
                    <a:bodyPr/>
                    <a:lstStyle/>
                    <a:p>
                      <a:endParaRPr lang="en-GB"/>
                    </a:p>
                  </a:txBody>
                  <a:tcPr/>
                </a:tc>
                <a:tc hMerge="1" vMerge="1">
                  <a:txBody>
                    <a:bodyPr/>
                    <a:lstStyle/>
                    <a:p>
                      <a:endParaRPr lang="en-GB"/>
                    </a:p>
                  </a:txBody>
                  <a:tcPr/>
                </a:tc>
                <a:tc>
                  <a:txBody>
                    <a:bodyPr/>
                    <a:lstStyle/>
                    <a:p>
                      <a:r>
                        <a:rPr lang="en-US"/>
                        <a:t>Texts fade in when mentioned in the voiceover</a:t>
                      </a:r>
                      <a:endParaRPr lang="en-GB"/>
                    </a:p>
                  </a:txBody>
                  <a:tcPr/>
                </a:tc>
                <a:extLst>
                  <a:ext uri="{0D108BD9-81ED-4DB2-BD59-A6C34878D82A}">
                    <a16:rowId xmlns:a16="http://schemas.microsoft.com/office/drawing/2014/main" val="3022382654"/>
                  </a:ext>
                </a:extLst>
              </a:tr>
              <a:tr h="394389">
                <a:tc gridSpan="2" vMerge="1">
                  <a:txBody>
                    <a:bodyPr/>
                    <a:lstStyle/>
                    <a:p>
                      <a:endParaRPr lang="en-GB"/>
                    </a:p>
                  </a:txBody>
                  <a:tcPr/>
                </a:tc>
                <a:tc hMerge="1" vMerge="1">
                  <a:txBody>
                    <a:bodyPr/>
                    <a:lstStyle/>
                    <a:p>
                      <a:endParaRPr lang="en-GB"/>
                    </a:p>
                  </a:txBody>
                  <a:tcPr/>
                </a:tc>
                <a:tc>
                  <a:txBody>
                    <a:bodyPr/>
                    <a:lstStyle/>
                    <a:p>
                      <a:pPr algn="l"/>
                      <a:r>
                        <a:rPr lang="en-US" b="1"/>
                        <a:t>Navigation</a:t>
                      </a:r>
                      <a:endParaRPr lang="en-GB" b="1"/>
                    </a:p>
                  </a:txBody>
                  <a:tcPr anchor="ctr"/>
                </a:tc>
                <a:extLst>
                  <a:ext uri="{0D108BD9-81ED-4DB2-BD59-A6C34878D82A}">
                    <a16:rowId xmlns:a16="http://schemas.microsoft.com/office/drawing/2014/main" val="1693032559"/>
                  </a:ext>
                </a:extLst>
              </a:tr>
              <a:tr h="1165927">
                <a:tc gridSpan="2" vMerge="1">
                  <a:txBody>
                    <a:bodyPr/>
                    <a:lstStyle/>
                    <a:p>
                      <a:endParaRPr lang="en-GB"/>
                    </a:p>
                  </a:txBody>
                  <a:tcPr/>
                </a:tc>
                <a:tc hMerge="1" vMerge="1">
                  <a:txBody>
                    <a:bodyPr/>
                    <a:lstStyle/>
                    <a:p>
                      <a:endParaRPr lang="en-GB"/>
                    </a:p>
                  </a:txBody>
                  <a:tcPr/>
                </a:tc>
                <a:tc>
                  <a:txBody>
                    <a:bodyPr/>
                    <a:lstStyle/>
                    <a:p>
                      <a:r>
                        <a:rPr lang="en-US"/>
                        <a:t>NEXT = Homemaker (n) (4/12)</a:t>
                      </a:r>
                      <a:endParaRPr lang="en-GB"/>
                    </a:p>
                  </a:txBody>
                  <a:tcPr/>
                </a:tc>
                <a:extLst>
                  <a:ext uri="{0D108BD9-81ED-4DB2-BD59-A6C34878D82A}">
                    <a16:rowId xmlns:a16="http://schemas.microsoft.com/office/drawing/2014/main" val="309146704"/>
                  </a:ext>
                </a:extLst>
              </a:tr>
              <a:tr h="394389">
                <a:tc gridSpan="2" vMerge="1">
                  <a:txBody>
                    <a:bodyPr/>
                    <a:lstStyle/>
                    <a:p>
                      <a:endParaRPr lang="en-GB"/>
                    </a:p>
                  </a:txBody>
                  <a:tcPr/>
                </a:tc>
                <a:tc hMerge="1" vMerge="1">
                  <a:txBody>
                    <a:bodyPr/>
                    <a:lstStyle/>
                    <a:p>
                      <a:endParaRPr lang="en-GB"/>
                    </a:p>
                  </a:txBody>
                  <a:tcPr/>
                </a:tc>
                <a:tc>
                  <a:txBody>
                    <a:bodyPr/>
                    <a:lstStyle/>
                    <a:p>
                      <a:r>
                        <a:rPr lang="en-US" b="1"/>
                        <a:t>Reviewer’s Comments</a:t>
                      </a:r>
                      <a:endParaRPr lang="en-GB" b="1"/>
                    </a:p>
                  </a:txBody>
                  <a:tcPr anchor="ctr"/>
                </a:tc>
                <a:extLst>
                  <a:ext uri="{0D108BD9-81ED-4DB2-BD59-A6C34878D82A}">
                    <a16:rowId xmlns:a16="http://schemas.microsoft.com/office/drawing/2014/main" val="3705867087"/>
                  </a:ext>
                </a:extLst>
              </a:tr>
              <a:tr h="1135884">
                <a:tc gridSpan="2" vMerge="1">
                  <a:txBody>
                    <a:bodyPr/>
                    <a:lstStyle/>
                    <a:p>
                      <a:endParaRPr lang="en-GB"/>
                    </a:p>
                  </a:txBody>
                  <a:tcPr/>
                </a:tc>
                <a:tc hMerge="1" vMerge="1">
                  <a:txBody>
                    <a:bodyPr/>
                    <a:lstStyle/>
                    <a:p>
                      <a:endParaRPr lang="en-GB"/>
                    </a:p>
                  </a:txBody>
                  <a:tcPr/>
                </a:tc>
                <a:tc>
                  <a:txBody>
                    <a:bodyPr/>
                    <a:lstStyle/>
                    <a:p>
                      <a:endParaRPr lang="en-GB"/>
                    </a:p>
                  </a:txBody>
                  <a:tcPr/>
                </a:tc>
                <a:extLst>
                  <a:ext uri="{0D108BD9-81ED-4DB2-BD59-A6C34878D82A}">
                    <a16:rowId xmlns:a16="http://schemas.microsoft.com/office/drawing/2014/main" val="1781018661"/>
                  </a:ext>
                </a:extLst>
              </a:tr>
              <a:tr h="1381470">
                <a:tc gridSpan="3">
                  <a:txBody>
                    <a:bodyPr/>
                    <a:lstStyle/>
                    <a:p>
                      <a:r>
                        <a:rPr lang="en-US" b="1"/>
                        <a:t>Audio:</a:t>
                      </a:r>
                    </a:p>
                    <a:p>
                      <a:r>
                        <a:rPr lang="en-US" b="0"/>
                        <a:t>Next word, we have Breadwinner. Breadwinner is the person in the family that supports their family with the money they earn. So in your family, your mom, or your dad, or both of they, are the breadwinners.</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1"/>
                        <a:t>Background Music: [</a:t>
                      </a:r>
                      <a:r>
                        <a:rPr lang="en-US" b="0" i="1"/>
                        <a:t>Pokemon Black &amp; White – Icirrus City Extended]</a:t>
                      </a:r>
                      <a:endParaRPr lang="en-GB" b="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5413125"/>
                  </a:ext>
                </a:extLst>
              </a:tr>
            </a:tbl>
          </a:graphicData>
        </a:graphic>
      </p:graphicFrame>
      <p:pic>
        <p:nvPicPr>
          <p:cNvPr id="3" name="Picture 2">
            <a:extLst>
              <a:ext uri="{FF2B5EF4-FFF2-40B4-BE49-F238E27FC236}">
                <a16:creationId xmlns:a16="http://schemas.microsoft.com/office/drawing/2014/main" id="{1A6BF3FC-2682-4C6A-9C82-F5F46C44FFF7}"/>
              </a:ext>
            </a:extLst>
          </p:cNvPr>
          <p:cNvPicPr>
            <a:picLocks noChangeAspect="1"/>
          </p:cNvPicPr>
          <p:nvPr/>
        </p:nvPicPr>
        <p:blipFill>
          <a:blip r:embed="rId2"/>
          <a:stretch>
            <a:fillRect/>
          </a:stretch>
        </p:blipFill>
        <p:spPr>
          <a:xfrm>
            <a:off x="695247" y="869433"/>
            <a:ext cx="7639861" cy="4286874"/>
          </a:xfrm>
          <a:prstGeom prst="rect">
            <a:avLst/>
          </a:prstGeom>
        </p:spPr>
      </p:pic>
    </p:spTree>
    <p:extLst>
      <p:ext uri="{BB962C8B-B14F-4D97-AF65-F5344CB8AC3E}">
        <p14:creationId xmlns:p14="http://schemas.microsoft.com/office/powerpoint/2010/main" val="1728219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F687FB4-BF6F-4911-965C-25B9352D2326}"/>
              </a:ext>
            </a:extLst>
          </p:cNvPr>
          <p:cNvGraphicFramePr>
            <a:graphicFrameLocks noGrp="1"/>
          </p:cNvGraphicFramePr>
          <p:nvPr>
            <p:extLst>
              <p:ext uri="{D42A27DB-BD31-4B8C-83A1-F6EECF244321}">
                <p14:modId xmlns:p14="http://schemas.microsoft.com/office/powerpoint/2010/main" val="2650857516"/>
              </p:ext>
            </p:extLst>
          </p:nvPr>
        </p:nvGraphicFramePr>
        <p:xfrm>
          <a:off x="211015" y="138451"/>
          <a:ext cx="11769969" cy="6658946"/>
        </p:xfrm>
        <a:graphic>
          <a:graphicData uri="http://schemas.openxmlformats.org/drawingml/2006/table">
            <a:tbl>
              <a:tblPr firstRow="1" bandRow="1">
                <a:tableStyleId>{5940675A-B579-460E-94D1-54222C63F5DA}</a:tableStyleId>
              </a:tblPr>
              <a:tblGrid>
                <a:gridCol w="3735952">
                  <a:extLst>
                    <a:ext uri="{9D8B030D-6E8A-4147-A177-3AD203B41FA5}">
                      <a16:colId xmlns:a16="http://schemas.microsoft.com/office/drawing/2014/main" val="2832429877"/>
                    </a:ext>
                  </a:extLst>
                </a:gridCol>
                <a:gridCol w="4775002">
                  <a:extLst>
                    <a:ext uri="{9D8B030D-6E8A-4147-A177-3AD203B41FA5}">
                      <a16:colId xmlns:a16="http://schemas.microsoft.com/office/drawing/2014/main" val="1206192907"/>
                    </a:ext>
                  </a:extLst>
                </a:gridCol>
                <a:gridCol w="3259015">
                  <a:extLst>
                    <a:ext uri="{9D8B030D-6E8A-4147-A177-3AD203B41FA5}">
                      <a16:colId xmlns:a16="http://schemas.microsoft.com/office/drawing/2014/main" val="2618467180"/>
                    </a:ext>
                  </a:extLst>
                </a:gridCol>
              </a:tblGrid>
              <a:tr h="394389">
                <a:tc>
                  <a:txBody>
                    <a:bodyPr/>
                    <a:lstStyle/>
                    <a:p>
                      <a:pPr algn="l"/>
                      <a:r>
                        <a:rPr lang="en-US" b="1" i="1" u="sng"/>
                        <a:t>Project name</a:t>
                      </a:r>
                      <a:r>
                        <a:rPr lang="en-US" b="1"/>
                        <a:t>: </a:t>
                      </a:r>
                      <a:r>
                        <a:rPr lang="en-US" sz="1800" b="1">
                          <a:solidFill>
                            <a:srgbClr val="FF0000"/>
                          </a:solidFill>
                        </a:rPr>
                        <a:t>Vocabulary for Unit 1</a:t>
                      </a:r>
                      <a:endParaRPr lang="en-GB" b="1">
                        <a:solidFill>
                          <a:srgbClr val="FF0000"/>
                        </a:solidFill>
                      </a:endParaRPr>
                    </a:p>
                  </a:txBody>
                  <a:tcPr anchor="ctr"/>
                </a:tc>
                <a:tc>
                  <a:txBody>
                    <a:bodyPr/>
                    <a:lstStyle/>
                    <a:p>
                      <a:pPr algn="l"/>
                      <a:r>
                        <a:rPr lang="en-US" b="1"/>
                        <a:t>Screen Title:  </a:t>
                      </a:r>
                      <a:r>
                        <a:rPr lang="en-US" b="1">
                          <a:solidFill>
                            <a:srgbClr val="FF0000"/>
                          </a:solidFill>
                        </a:rPr>
                        <a:t>Homemaker (n)</a:t>
                      </a:r>
                      <a:endParaRPr lang="en-GB" b="1">
                        <a:solidFill>
                          <a:srgbClr val="FF0000"/>
                        </a:solidFill>
                      </a:endParaRPr>
                    </a:p>
                  </a:txBody>
                  <a:tcPr anchor="ctr"/>
                </a:tc>
                <a:tc>
                  <a:txBody>
                    <a:bodyPr/>
                    <a:lstStyle/>
                    <a:p>
                      <a:pPr algn="l"/>
                      <a:r>
                        <a:rPr lang="en-US" b="1"/>
                        <a:t>Screen #: </a:t>
                      </a:r>
                      <a:r>
                        <a:rPr lang="en-US" b="1">
                          <a:solidFill>
                            <a:srgbClr val="FF0000"/>
                          </a:solidFill>
                        </a:rPr>
                        <a:t>4/12</a:t>
                      </a:r>
                      <a:endParaRPr lang="en-GB" b="1">
                        <a:solidFill>
                          <a:srgbClr val="FF0000"/>
                        </a:solidFill>
                      </a:endParaRPr>
                    </a:p>
                  </a:txBody>
                  <a:tcPr anchor="ctr"/>
                </a:tc>
                <a:extLst>
                  <a:ext uri="{0D108BD9-81ED-4DB2-BD59-A6C34878D82A}">
                    <a16:rowId xmlns:a16="http://schemas.microsoft.com/office/drawing/2014/main" val="1464471429"/>
                  </a:ext>
                </a:extLst>
              </a:tr>
              <a:tr h="399792">
                <a:tc rowSpan="6" gridSpan="2">
                  <a:txBody>
                    <a:bodyPr/>
                    <a:lstStyle/>
                    <a:p>
                      <a:endParaRPr lang="en-GB"/>
                    </a:p>
                  </a:txBody>
                  <a:tcPr/>
                </a:tc>
                <a:tc rowSpan="6" hMerge="1">
                  <a:txBody>
                    <a:bodyPr/>
                    <a:lstStyle/>
                    <a:p>
                      <a:endParaRPr lang="en-GB"/>
                    </a:p>
                  </a:txBody>
                  <a:tcPr/>
                </a:tc>
                <a:tc>
                  <a:txBody>
                    <a:bodyPr/>
                    <a:lstStyle/>
                    <a:p>
                      <a:r>
                        <a:rPr lang="en-US" b="1"/>
                        <a:t>Graphic Info</a:t>
                      </a:r>
                      <a:endParaRPr lang="en-GB" b="1"/>
                    </a:p>
                  </a:txBody>
                  <a:tcPr anchor="ctr"/>
                </a:tc>
                <a:extLst>
                  <a:ext uri="{0D108BD9-81ED-4DB2-BD59-A6C34878D82A}">
                    <a16:rowId xmlns:a16="http://schemas.microsoft.com/office/drawing/2014/main" val="817544067"/>
                  </a:ext>
                </a:extLst>
              </a:tr>
              <a:tr h="1311136">
                <a:tc gridSpan="2" vMerge="1">
                  <a:txBody>
                    <a:bodyPr/>
                    <a:lstStyle/>
                    <a:p>
                      <a:endParaRPr lang="en-GB"/>
                    </a:p>
                  </a:txBody>
                  <a:tcPr/>
                </a:tc>
                <a:tc hMerge="1" vMerge="1">
                  <a:txBody>
                    <a:bodyPr/>
                    <a:lstStyle/>
                    <a:p>
                      <a:endParaRPr lang="en-GB"/>
                    </a:p>
                  </a:txBody>
                  <a:tcPr/>
                </a:tc>
                <a:tc>
                  <a:txBody>
                    <a:bodyPr/>
                    <a:lstStyle/>
                    <a:p>
                      <a:r>
                        <a:rPr lang="en-US"/>
                        <a:t>Texts fade in when mentioned in the voiceover</a:t>
                      </a:r>
                      <a:endParaRPr lang="en-GB"/>
                    </a:p>
                  </a:txBody>
                  <a:tcPr/>
                </a:tc>
                <a:extLst>
                  <a:ext uri="{0D108BD9-81ED-4DB2-BD59-A6C34878D82A}">
                    <a16:rowId xmlns:a16="http://schemas.microsoft.com/office/drawing/2014/main" val="3022382654"/>
                  </a:ext>
                </a:extLst>
              </a:tr>
              <a:tr h="394389">
                <a:tc gridSpan="2" vMerge="1">
                  <a:txBody>
                    <a:bodyPr/>
                    <a:lstStyle/>
                    <a:p>
                      <a:endParaRPr lang="en-GB"/>
                    </a:p>
                  </a:txBody>
                  <a:tcPr/>
                </a:tc>
                <a:tc hMerge="1" vMerge="1">
                  <a:txBody>
                    <a:bodyPr/>
                    <a:lstStyle/>
                    <a:p>
                      <a:endParaRPr lang="en-GB"/>
                    </a:p>
                  </a:txBody>
                  <a:tcPr/>
                </a:tc>
                <a:tc>
                  <a:txBody>
                    <a:bodyPr/>
                    <a:lstStyle/>
                    <a:p>
                      <a:pPr algn="l"/>
                      <a:r>
                        <a:rPr lang="en-US" b="1"/>
                        <a:t>Navigation</a:t>
                      </a:r>
                      <a:endParaRPr lang="en-GB" b="1"/>
                    </a:p>
                  </a:txBody>
                  <a:tcPr anchor="ctr"/>
                </a:tc>
                <a:extLst>
                  <a:ext uri="{0D108BD9-81ED-4DB2-BD59-A6C34878D82A}">
                    <a16:rowId xmlns:a16="http://schemas.microsoft.com/office/drawing/2014/main" val="1693032559"/>
                  </a:ext>
                </a:extLst>
              </a:tr>
              <a:tr h="1165927">
                <a:tc gridSpan="2" vMerge="1">
                  <a:txBody>
                    <a:bodyPr/>
                    <a:lstStyle/>
                    <a:p>
                      <a:endParaRPr lang="en-GB"/>
                    </a:p>
                  </a:txBody>
                  <a:tcPr/>
                </a:tc>
                <a:tc hMerge="1" vMerge="1">
                  <a:txBody>
                    <a:bodyPr/>
                    <a:lstStyle/>
                    <a:p>
                      <a:endParaRPr lang="en-GB"/>
                    </a:p>
                  </a:txBody>
                  <a:tcPr/>
                </a:tc>
                <a:tc>
                  <a:txBody>
                    <a:bodyPr/>
                    <a:lstStyle/>
                    <a:p>
                      <a:r>
                        <a:rPr lang="en-US"/>
                        <a:t>NEXT = Split (5/12)</a:t>
                      </a:r>
                      <a:endParaRPr lang="en-GB"/>
                    </a:p>
                  </a:txBody>
                  <a:tcPr/>
                </a:tc>
                <a:extLst>
                  <a:ext uri="{0D108BD9-81ED-4DB2-BD59-A6C34878D82A}">
                    <a16:rowId xmlns:a16="http://schemas.microsoft.com/office/drawing/2014/main" val="309146704"/>
                  </a:ext>
                </a:extLst>
              </a:tr>
              <a:tr h="394389">
                <a:tc gridSpan="2" vMerge="1">
                  <a:txBody>
                    <a:bodyPr/>
                    <a:lstStyle/>
                    <a:p>
                      <a:endParaRPr lang="en-GB"/>
                    </a:p>
                  </a:txBody>
                  <a:tcPr/>
                </a:tc>
                <a:tc hMerge="1" vMerge="1">
                  <a:txBody>
                    <a:bodyPr/>
                    <a:lstStyle/>
                    <a:p>
                      <a:endParaRPr lang="en-GB"/>
                    </a:p>
                  </a:txBody>
                  <a:tcPr/>
                </a:tc>
                <a:tc>
                  <a:txBody>
                    <a:bodyPr/>
                    <a:lstStyle/>
                    <a:p>
                      <a:r>
                        <a:rPr lang="en-US" b="1"/>
                        <a:t>Reviewer’s Comments</a:t>
                      </a:r>
                      <a:endParaRPr lang="en-GB" b="1"/>
                    </a:p>
                  </a:txBody>
                  <a:tcPr anchor="ctr"/>
                </a:tc>
                <a:extLst>
                  <a:ext uri="{0D108BD9-81ED-4DB2-BD59-A6C34878D82A}">
                    <a16:rowId xmlns:a16="http://schemas.microsoft.com/office/drawing/2014/main" val="3705867087"/>
                  </a:ext>
                </a:extLst>
              </a:tr>
              <a:tr h="1135884">
                <a:tc gridSpan="2" vMerge="1">
                  <a:txBody>
                    <a:bodyPr/>
                    <a:lstStyle/>
                    <a:p>
                      <a:endParaRPr lang="en-GB"/>
                    </a:p>
                  </a:txBody>
                  <a:tcPr/>
                </a:tc>
                <a:tc hMerge="1" vMerge="1">
                  <a:txBody>
                    <a:bodyPr/>
                    <a:lstStyle/>
                    <a:p>
                      <a:endParaRPr lang="en-GB"/>
                    </a:p>
                  </a:txBody>
                  <a:tcPr/>
                </a:tc>
                <a:tc>
                  <a:txBody>
                    <a:bodyPr/>
                    <a:lstStyle/>
                    <a:p>
                      <a:endParaRPr lang="en-GB"/>
                    </a:p>
                  </a:txBody>
                  <a:tcPr/>
                </a:tc>
                <a:extLst>
                  <a:ext uri="{0D108BD9-81ED-4DB2-BD59-A6C34878D82A}">
                    <a16:rowId xmlns:a16="http://schemas.microsoft.com/office/drawing/2014/main" val="1781018661"/>
                  </a:ext>
                </a:extLst>
              </a:tr>
              <a:tr h="1381470">
                <a:tc gridSpan="3">
                  <a:txBody>
                    <a:bodyPr/>
                    <a:lstStyle/>
                    <a:p>
                      <a:r>
                        <a:rPr lang="en-US" b="1"/>
                        <a:t>Audio:</a:t>
                      </a:r>
                    </a:p>
                    <a:p>
                      <a:r>
                        <a:rPr lang="en-US" b="0"/>
                        <a:t>So, what about the person that stays at home to take care of the family? That person is actually the homemaker. He or she is the person that manages the home and raises children. Usually, by staying all day at home to do chores, he/she does not earn very much money. But you know, their work can never be underestimated, right?</a:t>
                      </a: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Background Music: [</a:t>
                      </a:r>
                      <a:r>
                        <a:rPr lang="en-US" b="0" i="1"/>
                        <a:t>Pokemon Black &amp; White – Icirrus City Extended]</a:t>
                      </a:r>
                      <a:endParaRPr lang="en-GB" b="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5413125"/>
                  </a:ext>
                </a:extLst>
              </a:tr>
            </a:tbl>
          </a:graphicData>
        </a:graphic>
      </p:graphicFrame>
      <p:pic>
        <p:nvPicPr>
          <p:cNvPr id="3" name="Picture 2">
            <a:extLst>
              <a:ext uri="{FF2B5EF4-FFF2-40B4-BE49-F238E27FC236}">
                <a16:creationId xmlns:a16="http://schemas.microsoft.com/office/drawing/2014/main" id="{98383C3A-986D-4DF6-AF86-F004A4BE67A6}"/>
              </a:ext>
            </a:extLst>
          </p:cNvPr>
          <p:cNvPicPr>
            <a:picLocks noChangeAspect="1"/>
          </p:cNvPicPr>
          <p:nvPr/>
        </p:nvPicPr>
        <p:blipFill>
          <a:blip r:embed="rId2"/>
          <a:stretch>
            <a:fillRect/>
          </a:stretch>
        </p:blipFill>
        <p:spPr>
          <a:xfrm>
            <a:off x="398652" y="674534"/>
            <a:ext cx="7798620" cy="4407419"/>
          </a:xfrm>
          <a:prstGeom prst="rect">
            <a:avLst/>
          </a:prstGeom>
        </p:spPr>
      </p:pic>
    </p:spTree>
    <p:extLst>
      <p:ext uri="{BB962C8B-B14F-4D97-AF65-F5344CB8AC3E}">
        <p14:creationId xmlns:p14="http://schemas.microsoft.com/office/powerpoint/2010/main" val="69148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F687FB4-BF6F-4911-965C-25B9352D2326}"/>
              </a:ext>
            </a:extLst>
          </p:cNvPr>
          <p:cNvGraphicFramePr>
            <a:graphicFrameLocks noGrp="1"/>
          </p:cNvGraphicFramePr>
          <p:nvPr>
            <p:extLst>
              <p:ext uri="{D42A27DB-BD31-4B8C-83A1-F6EECF244321}">
                <p14:modId xmlns:p14="http://schemas.microsoft.com/office/powerpoint/2010/main" val="717451671"/>
              </p:ext>
            </p:extLst>
          </p:nvPr>
        </p:nvGraphicFramePr>
        <p:xfrm>
          <a:off x="211015" y="138451"/>
          <a:ext cx="11769969" cy="6658946"/>
        </p:xfrm>
        <a:graphic>
          <a:graphicData uri="http://schemas.openxmlformats.org/drawingml/2006/table">
            <a:tbl>
              <a:tblPr firstRow="1" bandRow="1">
                <a:tableStyleId>{5940675A-B579-460E-94D1-54222C63F5DA}</a:tableStyleId>
              </a:tblPr>
              <a:tblGrid>
                <a:gridCol w="3735952">
                  <a:extLst>
                    <a:ext uri="{9D8B030D-6E8A-4147-A177-3AD203B41FA5}">
                      <a16:colId xmlns:a16="http://schemas.microsoft.com/office/drawing/2014/main" val="2832429877"/>
                    </a:ext>
                  </a:extLst>
                </a:gridCol>
                <a:gridCol w="4775002">
                  <a:extLst>
                    <a:ext uri="{9D8B030D-6E8A-4147-A177-3AD203B41FA5}">
                      <a16:colId xmlns:a16="http://schemas.microsoft.com/office/drawing/2014/main" val="1206192907"/>
                    </a:ext>
                  </a:extLst>
                </a:gridCol>
                <a:gridCol w="3259015">
                  <a:extLst>
                    <a:ext uri="{9D8B030D-6E8A-4147-A177-3AD203B41FA5}">
                      <a16:colId xmlns:a16="http://schemas.microsoft.com/office/drawing/2014/main" val="2618467180"/>
                    </a:ext>
                  </a:extLst>
                </a:gridCol>
              </a:tblGrid>
              <a:tr h="394389">
                <a:tc>
                  <a:txBody>
                    <a:bodyPr/>
                    <a:lstStyle/>
                    <a:p>
                      <a:pPr algn="l"/>
                      <a:r>
                        <a:rPr lang="en-US" b="1" i="1" u="sng"/>
                        <a:t>Project name</a:t>
                      </a:r>
                      <a:r>
                        <a:rPr lang="en-US" b="1"/>
                        <a:t>: </a:t>
                      </a:r>
                      <a:r>
                        <a:rPr lang="en-US" sz="1800" b="1">
                          <a:solidFill>
                            <a:srgbClr val="FF0000"/>
                          </a:solidFill>
                        </a:rPr>
                        <a:t>Vocabulary for Unit 1</a:t>
                      </a:r>
                      <a:endParaRPr lang="en-GB" b="1">
                        <a:solidFill>
                          <a:srgbClr val="FF0000"/>
                        </a:solidFill>
                      </a:endParaRPr>
                    </a:p>
                  </a:txBody>
                  <a:tcPr anchor="ctr"/>
                </a:tc>
                <a:tc>
                  <a:txBody>
                    <a:bodyPr/>
                    <a:lstStyle/>
                    <a:p>
                      <a:pPr algn="l"/>
                      <a:r>
                        <a:rPr lang="en-US" b="1"/>
                        <a:t>Screen Title:  </a:t>
                      </a:r>
                      <a:r>
                        <a:rPr lang="en-US" b="1">
                          <a:solidFill>
                            <a:srgbClr val="FF0000"/>
                          </a:solidFill>
                        </a:rPr>
                        <a:t>Split (v)</a:t>
                      </a:r>
                      <a:endParaRPr lang="en-GB" b="1">
                        <a:solidFill>
                          <a:srgbClr val="FF0000"/>
                        </a:solidFill>
                      </a:endParaRPr>
                    </a:p>
                  </a:txBody>
                  <a:tcPr anchor="ctr"/>
                </a:tc>
                <a:tc>
                  <a:txBody>
                    <a:bodyPr/>
                    <a:lstStyle/>
                    <a:p>
                      <a:pPr algn="l"/>
                      <a:r>
                        <a:rPr lang="en-US" b="1"/>
                        <a:t>Screen #: </a:t>
                      </a:r>
                      <a:r>
                        <a:rPr lang="en-US" b="1">
                          <a:solidFill>
                            <a:srgbClr val="FF0000"/>
                          </a:solidFill>
                        </a:rPr>
                        <a:t>5/12</a:t>
                      </a:r>
                      <a:endParaRPr lang="en-GB" b="1">
                        <a:solidFill>
                          <a:srgbClr val="FF0000"/>
                        </a:solidFill>
                      </a:endParaRPr>
                    </a:p>
                  </a:txBody>
                  <a:tcPr anchor="ctr"/>
                </a:tc>
                <a:extLst>
                  <a:ext uri="{0D108BD9-81ED-4DB2-BD59-A6C34878D82A}">
                    <a16:rowId xmlns:a16="http://schemas.microsoft.com/office/drawing/2014/main" val="1464471429"/>
                  </a:ext>
                </a:extLst>
              </a:tr>
              <a:tr h="399792">
                <a:tc rowSpan="6" gridSpan="2">
                  <a:txBody>
                    <a:bodyPr/>
                    <a:lstStyle/>
                    <a:p>
                      <a:endParaRPr lang="en-GB"/>
                    </a:p>
                  </a:txBody>
                  <a:tcPr/>
                </a:tc>
                <a:tc rowSpan="6" hMerge="1">
                  <a:txBody>
                    <a:bodyPr/>
                    <a:lstStyle/>
                    <a:p>
                      <a:endParaRPr lang="en-GB"/>
                    </a:p>
                  </a:txBody>
                  <a:tcPr/>
                </a:tc>
                <a:tc>
                  <a:txBody>
                    <a:bodyPr/>
                    <a:lstStyle/>
                    <a:p>
                      <a:r>
                        <a:rPr lang="en-US" b="1"/>
                        <a:t>Graphic Info</a:t>
                      </a:r>
                      <a:endParaRPr lang="en-GB" b="1"/>
                    </a:p>
                  </a:txBody>
                  <a:tcPr anchor="ctr"/>
                </a:tc>
                <a:extLst>
                  <a:ext uri="{0D108BD9-81ED-4DB2-BD59-A6C34878D82A}">
                    <a16:rowId xmlns:a16="http://schemas.microsoft.com/office/drawing/2014/main" val="817544067"/>
                  </a:ext>
                </a:extLst>
              </a:tr>
              <a:tr h="1311136">
                <a:tc gridSpan="2" vMerge="1">
                  <a:txBody>
                    <a:bodyPr/>
                    <a:lstStyle/>
                    <a:p>
                      <a:endParaRPr lang="en-GB"/>
                    </a:p>
                  </a:txBody>
                  <a:tcPr/>
                </a:tc>
                <a:tc hMerge="1" vMerge="1">
                  <a:txBody>
                    <a:bodyPr/>
                    <a:lstStyle/>
                    <a:p>
                      <a:endParaRPr lang="en-GB"/>
                    </a:p>
                  </a:txBody>
                  <a:tcPr/>
                </a:tc>
                <a:tc>
                  <a:txBody>
                    <a:bodyPr/>
                    <a:lstStyle/>
                    <a:p>
                      <a:r>
                        <a:rPr lang="en-US"/>
                        <a:t>Texts fade in when mentioned in the voiceover</a:t>
                      </a:r>
                      <a:endParaRPr lang="en-GB"/>
                    </a:p>
                  </a:txBody>
                  <a:tcPr/>
                </a:tc>
                <a:extLst>
                  <a:ext uri="{0D108BD9-81ED-4DB2-BD59-A6C34878D82A}">
                    <a16:rowId xmlns:a16="http://schemas.microsoft.com/office/drawing/2014/main" val="3022382654"/>
                  </a:ext>
                </a:extLst>
              </a:tr>
              <a:tr h="394389">
                <a:tc gridSpan="2" vMerge="1">
                  <a:txBody>
                    <a:bodyPr/>
                    <a:lstStyle/>
                    <a:p>
                      <a:endParaRPr lang="en-GB"/>
                    </a:p>
                  </a:txBody>
                  <a:tcPr/>
                </a:tc>
                <a:tc hMerge="1" vMerge="1">
                  <a:txBody>
                    <a:bodyPr/>
                    <a:lstStyle/>
                    <a:p>
                      <a:endParaRPr lang="en-GB"/>
                    </a:p>
                  </a:txBody>
                  <a:tcPr/>
                </a:tc>
                <a:tc>
                  <a:txBody>
                    <a:bodyPr/>
                    <a:lstStyle/>
                    <a:p>
                      <a:pPr algn="l"/>
                      <a:r>
                        <a:rPr lang="en-US" b="1"/>
                        <a:t>Navigation</a:t>
                      </a:r>
                      <a:endParaRPr lang="en-GB" b="1"/>
                    </a:p>
                  </a:txBody>
                  <a:tcPr anchor="ctr"/>
                </a:tc>
                <a:extLst>
                  <a:ext uri="{0D108BD9-81ED-4DB2-BD59-A6C34878D82A}">
                    <a16:rowId xmlns:a16="http://schemas.microsoft.com/office/drawing/2014/main" val="1693032559"/>
                  </a:ext>
                </a:extLst>
              </a:tr>
              <a:tr h="1165927">
                <a:tc gridSpan="2" vMerge="1">
                  <a:txBody>
                    <a:bodyPr/>
                    <a:lstStyle/>
                    <a:p>
                      <a:endParaRPr lang="en-GB"/>
                    </a:p>
                  </a:txBody>
                  <a:tcPr/>
                </a:tc>
                <a:tc hMerge="1" vMerge="1">
                  <a:txBody>
                    <a:bodyPr/>
                    <a:lstStyle/>
                    <a:p>
                      <a:endParaRPr lang="en-GB"/>
                    </a:p>
                  </a:txBody>
                  <a:tcPr/>
                </a:tc>
                <a:tc>
                  <a:txBody>
                    <a:bodyPr/>
                    <a:lstStyle/>
                    <a:p>
                      <a:r>
                        <a:rPr lang="en-US"/>
                        <a:t>NEXT = Heavy Lifting (6/12)</a:t>
                      </a:r>
                      <a:endParaRPr lang="en-GB"/>
                    </a:p>
                  </a:txBody>
                  <a:tcPr/>
                </a:tc>
                <a:extLst>
                  <a:ext uri="{0D108BD9-81ED-4DB2-BD59-A6C34878D82A}">
                    <a16:rowId xmlns:a16="http://schemas.microsoft.com/office/drawing/2014/main" val="309146704"/>
                  </a:ext>
                </a:extLst>
              </a:tr>
              <a:tr h="394389">
                <a:tc gridSpan="2" vMerge="1">
                  <a:txBody>
                    <a:bodyPr/>
                    <a:lstStyle/>
                    <a:p>
                      <a:endParaRPr lang="en-GB"/>
                    </a:p>
                  </a:txBody>
                  <a:tcPr/>
                </a:tc>
                <a:tc hMerge="1" vMerge="1">
                  <a:txBody>
                    <a:bodyPr/>
                    <a:lstStyle/>
                    <a:p>
                      <a:endParaRPr lang="en-GB"/>
                    </a:p>
                  </a:txBody>
                  <a:tcPr/>
                </a:tc>
                <a:tc>
                  <a:txBody>
                    <a:bodyPr/>
                    <a:lstStyle/>
                    <a:p>
                      <a:r>
                        <a:rPr lang="en-US" b="1"/>
                        <a:t>Reviewer’s Comments</a:t>
                      </a:r>
                      <a:endParaRPr lang="en-GB" b="1"/>
                    </a:p>
                  </a:txBody>
                  <a:tcPr anchor="ctr"/>
                </a:tc>
                <a:extLst>
                  <a:ext uri="{0D108BD9-81ED-4DB2-BD59-A6C34878D82A}">
                    <a16:rowId xmlns:a16="http://schemas.microsoft.com/office/drawing/2014/main" val="3705867087"/>
                  </a:ext>
                </a:extLst>
              </a:tr>
              <a:tr h="1135884">
                <a:tc gridSpan="2" vMerge="1">
                  <a:txBody>
                    <a:bodyPr/>
                    <a:lstStyle/>
                    <a:p>
                      <a:endParaRPr lang="en-GB"/>
                    </a:p>
                  </a:txBody>
                  <a:tcPr/>
                </a:tc>
                <a:tc hMerge="1" vMerge="1">
                  <a:txBody>
                    <a:bodyPr/>
                    <a:lstStyle/>
                    <a:p>
                      <a:endParaRPr lang="en-GB"/>
                    </a:p>
                  </a:txBody>
                  <a:tcPr/>
                </a:tc>
                <a:tc>
                  <a:txBody>
                    <a:bodyPr/>
                    <a:lstStyle/>
                    <a:p>
                      <a:endParaRPr lang="en-GB"/>
                    </a:p>
                  </a:txBody>
                  <a:tcPr/>
                </a:tc>
                <a:extLst>
                  <a:ext uri="{0D108BD9-81ED-4DB2-BD59-A6C34878D82A}">
                    <a16:rowId xmlns:a16="http://schemas.microsoft.com/office/drawing/2014/main" val="1781018661"/>
                  </a:ext>
                </a:extLst>
              </a:tr>
              <a:tr h="1381470">
                <a:tc gridSpan="3">
                  <a:txBody>
                    <a:bodyPr/>
                    <a:lstStyle/>
                    <a:p>
                      <a:r>
                        <a:rPr lang="en-US" b="1"/>
                        <a:t>Audio:</a:t>
                      </a:r>
                    </a:p>
                    <a:p>
                      <a:r>
                        <a:rPr lang="en-US" b="0"/>
                        <a:t>Next up, we have an action verb, and it’s “Split”. “Split” simply means “Divide”, you separate a bigger part/job into smaller pieces  to let other people take care of it with you. Oh, or when you split your candies with your little brother and give them to him, he would be very happy. </a:t>
                      </a: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Background Music: [</a:t>
                      </a:r>
                      <a:r>
                        <a:rPr lang="en-US" b="0" i="1"/>
                        <a:t>Pokemon Black &amp; White – Icirrus City Extended]</a:t>
                      </a:r>
                      <a:endParaRPr lang="en-GB" b="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5413125"/>
                  </a:ext>
                </a:extLst>
              </a:tr>
            </a:tbl>
          </a:graphicData>
        </a:graphic>
      </p:graphicFrame>
      <p:pic>
        <p:nvPicPr>
          <p:cNvPr id="3" name="Picture 2">
            <a:extLst>
              <a:ext uri="{FF2B5EF4-FFF2-40B4-BE49-F238E27FC236}">
                <a16:creationId xmlns:a16="http://schemas.microsoft.com/office/drawing/2014/main" id="{85281FB7-4CA0-42B2-9112-3FD199ED169C}"/>
              </a:ext>
            </a:extLst>
          </p:cNvPr>
          <p:cNvPicPr>
            <a:picLocks noChangeAspect="1"/>
          </p:cNvPicPr>
          <p:nvPr/>
        </p:nvPicPr>
        <p:blipFill>
          <a:blip r:embed="rId2"/>
          <a:stretch>
            <a:fillRect/>
          </a:stretch>
        </p:blipFill>
        <p:spPr>
          <a:xfrm>
            <a:off x="881125" y="903135"/>
            <a:ext cx="7489152" cy="4238728"/>
          </a:xfrm>
          <a:prstGeom prst="rect">
            <a:avLst/>
          </a:prstGeom>
        </p:spPr>
      </p:pic>
    </p:spTree>
    <p:extLst>
      <p:ext uri="{BB962C8B-B14F-4D97-AF65-F5344CB8AC3E}">
        <p14:creationId xmlns:p14="http://schemas.microsoft.com/office/powerpoint/2010/main" val="974422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F687FB4-BF6F-4911-965C-25B9352D2326}"/>
              </a:ext>
            </a:extLst>
          </p:cNvPr>
          <p:cNvGraphicFramePr>
            <a:graphicFrameLocks noGrp="1"/>
          </p:cNvGraphicFramePr>
          <p:nvPr>
            <p:extLst>
              <p:ext uri="{D42A27DB-BD31-4B8C-83A1-F6EECF244321}">
                <p14:modId xmlns:p14="http://schemas.microsoft.com/office/powerpoint/2010/main" val="3444789407"/>
              </p:ext>
            </p:extLst>
          </p:nvPr>
        </p:nvGraphicFramePr>
        <p:xfrm>
          <a:off x="211015" y="120865"/>
          <a:ext cx="11769969" cy="6684378"/>
        </p:xfrm>
        <a:graphic>
          <a:graphicData uri="http://schemas.openxmlformats.org/drawingml/2006/table">
            <a:tbl>
              <a:tblPr firstRow="1" bandRow="1">
                <a:tableStyleId>{5940675A-B579-460E-94D1-54222C63F5DA}</a:tableStyleId>
              </a:tblPr>
              <a:tblGrid>
                <a:gridCol w="3735952">
                  <a:extLst>
                    <a:ext uri="{9D8B030D-6E8A-4147-A177-3AD203B41FA5}">
                      <a16:colId xmlns:a16="http://schemas.microsoft.com/office/drawing/2014/main" val="2832429877"/>
                    </a:ext>
                  </a:extLst>
                </a:gridCol>
                <a:gridCol w="4775002">
                  <a:extLst>
                    <a:ext uri="{9D8B030D-6E8A-4147-A177-3AD203B41FA5}">
                      <a16:colId xmlns:a16="http://schemas.microsoft.com/office/drawing/2014/main" val="1206192907"/>
                    </a:ext>
                  </a:extLst>
                </a:gridCol>
                <a:gridCol w="3259015">
                  <a:extLst>
                    <a:ext uri="{9D8B030D-6E8A-4147-A177-3AD203B41FA5}">
                      <a16:colId xmlns:a16="http://schemas.microsoft.com/office/drawing/2014/main" val="2618467180"/>
                    </a:ext>
                  </a:extLst>
                </a:gridCol>
              </a:tblGrid>
              <a:tr h="395895">
                <a:tc>
                  <a:txBody>
                    <a:bodyPr/>
                    <a:lstStyle/>
                    <a:p>
                      <a:pPr algn="l"/>
                      <a:r>
                        <a:rPr lang="en-US" b="1" i="1" u="sng"/>
                        <a:t>Project name</a:t>
                      </a:r>
                      <a:r>
                        <a:rPr lang="en-US" b="1"/>
                        <a:t>: </a:t>
                      </a:r>
                      <a:r>
                        <a:rPr lang="en-US" sz="1800" b="1">
                          <a:solidFill>
                            <a:srgbClr val="FF0000"/>
                          </a:solidFill>
                        </a:rPr>
                        <a:t>Vocabulary for Unit 1</a:t>
                      </a:r>
                      <a:endParaRPr lang="en-GB" b="1">
                        <a:solidFill>
                          <a:srgbClr val="FF0000"/>
                        </a:solidFill>
                      </a:endParaRPr>
                    </a:p>
                  </a:txBody>
                  <a:tcPr anchor="ctr"/>
                </a:tc>
                <a:tc>
                  <a:txBody>
                    <a:bodyPr/>
                    <a:lstStyle/>
                    <a:p>
                      <a:pPr algn="l"/>
                      <a:r>
                        <a:rPr lang="en-US" b="1"/>
                        <a:t>Screen Title:  </a:t>
                      </a:r>
                      <a:r>
                        <a:rPr lang="en-US" b="1">
                          <a:solidFill>
                            <a:srgbClr val="FF0000"/>
                          </a:solidFill>
                        </a:rPr>
                        <a:t>Heavy lifting (n)</a:t>
                      </a:r>
                      <a:endParaRPr lang="en-GB" b="1">
                        <a:solidFill>
                          <a:srgbClr val="FF0000"/>
                        </a:solidFill>
                      </a:endParaRPr>
                    </a:p>
                  </a:txBody>
                  <a:tcPr anchor="ctr"/>
                </a:tc>
                <a:tc>
                  <a:txBody>
                    <a:bodyPr/>
                    <a:lstStyle/>
                    <a:p>
                      <a:pPr algn="l"/>
                      <a:r>
                        <a:rPr lang="en-US" b="1"/>
                        <a:t>Screen #: </a:t>
                      </a:r>
                      <a:r>
                        <a:rPr lang="en-US" b="1">
                          <a:solidFill>
                            <a:srgbClr val="FF0000"/>
                          </a:solidFill>
                        </a:rPr>
                        <a:t>6/12</a:t>
                      </a:r>
                      <a:endParaRPr lang="en-GB" b="1">
                        <a:solidFill>
                          <a:srgbClr val="FF0000"/>
                        </a:solidFill>
                      </a:endParaRPr>
                    </a:p>
                  </a:txBody>
                  <a:tcPr anchor="ctr"/>
                </a:tc>
                <a:extLst>
                  <a:ext uri="{0D108BD9-81ED-4DB2-BD59-A6C34878D82A}">
                    <a16:rowId xmlns:a16="http://schemas.microsoft.com/office/drawing/2014/main" val="1464471429"/>
                  </a:ext>
                </a:extLst>
              </a:tr>
              <a:tr h="401319">
                <a:tc rowSpan="6" gridSpan="2">
                  <a:txBody>
                    <a:bodyPr/>
                    <a:lstStyle/>
                    <a:p>
                      <a:endParaRPr lang="en-GB"/>
                    </a:p>
                  </a:txBody>
                  <a:tcPr/>
                </a:tc>
                <a:tc rowSpan="6" hMerge="1">
                  <a:txBody>
                    <a:bodyPr/>
                    <a:lstStyle/>
                    <a:p>
                      <a:endParaRPr lang="en-GB"/>
                    </a:p>
                  </a:txBody>
                  <a:tcPr/>
                </a:tc>
                <a:tc>
                  <a:txBody>
                    <a:bodyPr/>
                    <a:lstStyle/>
                    <a:p>
                      <a:r>
                        <a:rPr lang="en-US" b="1"/>
                        <a:t>Graphic Info</a:t>
                      </a:r>
                      <a:endParaRPr lang="en-GB" b="1"/>
                    </a:p>
                  </a:txBody>
                  <a:tcPr anchor="ctr"/>
                </a:tc>
                <a:extLst>
                  <a:ext uri="{0D108BD9-81ED-4DB2-BD59-A6C34878D82A}">
                    <a16:rowId xmlns:a16="http://schemas.microsoft.com/office/drawing/2014/main" val="817544067"/>
                  </a:ext>
                </a:extLst>
              </a:tr>
              <a:tr h="1316144">
                <a:tc gridSpan="2" vMerge="1">
                  <a:txBody>
                    <a:bodyPr/>
                    <a:lstStyle/>
                    <a:p>
                      <a:endParaRPr lang="en-GB"/>
                    </a:p>
                  </a:txBody>
                  <a:tcPr/>
                </a:tc>
                <a:tc hMerge="1" vMerge="1">
                  <a:txBody>
                    <a:bodyPr/>
                    <a:lstStyle/>
                    <a:p>
                      <a:endParaRPr lang="en-GB"/>
                    </a:p>
                  </a:txBody>
                  <a:tcPr/>
                </a:tc>
                <a:tc>
                  <a:txBody>
                    <a:bodyPr/>
                    <a:lstStyle/>
                    <a:p>
                      <a:r>
                        <a:rPr lang="en-US"/>
                        <a:t>Texts fade in when mentioned in the voiceover</a:t>
                      </a:r>
                      <a:endParaRPr lang="en-GB"/>
                    </a:p>
                  </a:txBody>
                  <a:tcPr/>
                </a:tc>
                <a:extLst>
                  <a:ext uri="{0D108BD9-81ED-4DB2-BD59-A6C34878D82A}">
                    <a16:rowId xmlns:a16="http://schemas.microsoft.com/office/drawing/2014/main" val="3022382654"/>
                  </a:ext>
                </a:extLst>
              </a:tr>
              <a:tr h="395895">
                <a:tc gridSpan="2" vMerge="1">
                  <a:txBody>
                    <a:bodyPr/>
                    <a:lstStyle/>
                    <a:p>
                      <a:endParaRPr lang="en-GB"/>
                    </a:p>
                  </a:txBody>
                  <a:tcPr/>
                </a:tc>
                <a:tc hMerge="1" vMerge="1">
                  <a:txBody>
                    <a:bodyPr/>
                    <a:lstStyle/>
                    <a:p>
                      <a:endParaRPr lang="en-GB"/>
                    </a:p>
                  </a:txBody>
                  <a:tcPr/>
                </a:tc>
                <a:tc>
                  <a:txBody>
                    <a:bodyPr/>
                    <a:lstStyle/>
                    <a:p>
                      <a:pPr algn="l"/>
                      <a:r>
                        <a:rPr lang="en-US" b="1"/>
                        <a:t>Navigation</a:t>
                      </a:r>
                      <a:endParaRPr lang="en-GB" b="1"/>
                    </a:p>
                  </a:txBody>
                  <a:tcPr anchor="ctr"/>
                </a:tc>
                <a:extLst>
                  <a:ext uri="{0D108BD9-81ED-4DB2-BD59-A6C34878D82A}">
                    <a16:rowId xmlns:a16="http://schemas.microsoft.com/office/drawing/2014/main" val="1693032559"/>
                  </a:ext>
                </a:extLst>
              </a:tr>
              <a:tr h="1170380">
                <a:tc gridSpan="2" vMerge="1">
                  <a:txBody>
                    <a:bodyPr/>
                    <a:lstStyle/>
                    <a:p>
                      <a:endParaRPr lang="en-GB"/>
                    </a:p>
                  </a:txBody>
                  <a:tcPr/>
                </a:tc>
                <a:tc hMerge="1" vMerge="1">
                  <a:txBody>
                    <a:bodyPr/>
                    <a:lstStyle/>
                    <a:p>
                      <a:endParaRPr lang="en-GB"/>
                    </a:p>
                  </a:txBody>
                  <a:tcPr/>
                </a:tc>
                <a:tc>
                  <a:txBody>
                    <a:bodyPr/>
                    <a:lstStyle/>
                    <a:p>
                      <a:r>
                        <a:rPr lang="en-US"/>
                        <a:t>NEXT = iron (v/n) (7/12)</a:t>
                      </a:r>
                      <a:endParaRPr lang="en-GB"/>
                    </a:p>
                  </a:txBody>
                  <a:tcPr/>
                </a:tc>
                <a:extLst>
                  <a:ext uri="{0D108BD9-81ED-4DB2-BD59-A6C34878D82A}">
                    <a16:rowId xmlns:a16="http://schemas.microsoft.com/office/drawing/2014/main" val="309146704"/>
                  </a:ext>
                </a:extLst>
              </a:tr>
              <a:tr h="395895">
                <a:tc gridSpan="2" vMerge="1">
                  <a:txBody>
                    <a:bodyPr/>
                    <a:lstStyle/>
                    <a:p>
                      <a:endParaRPr lang="en-GB"/>
                    </a:p>
                  </a:txBody>
                  <a:tcPr/>
                </a:tc>
                <a:tc hMerge="1" vMerge="1">
                  <a:txBody>
                    <a:bodyPr/>
                    <a:lstStyle/>
                    <a:p>
                      <a:endParaRPr lang="en-GB"/>
                    </a:p>
                  </a:txBody>
                  <a:tcPr/>
                </a:tc>
                <a:tc>
                  <a:txBody>
                    <a:bodyPr/>
                    <a:lstStyle/>
                    <a:p>
                      <a:r>
                        <a:rPr lang="en-US" b="1"/>
                        <a:t>Reviewer’s Comments</a:t>
                      </a:r>
                      <a:endParaRPr lang="en-GB" b="1"/>
                    </a:p>
                  </a:txBody>
                  <a:tcPr anchor="ctr"/>
                </a:tc>
                <a:extLst>
                  <a:ext uri="{0D108BD9-81ED-4DB2-BD59-A6C34878D82A}">
                    <a16:rowId xmlns:a16="http://schemas.microsoft.com/office/drawing/2014/main" val="3705867087"/>
                  </a:ext>
                </a:extLst>
              </a:tr>
              <a:tr h="1140222">
                <a:tc gridSpan="2" vMerge="1">
                  <a:txBody>
                    <a:bodyPr/>
                    <a:lstStyle/>
                    <a:p>
                      <a:endParaRPr lang="en-GB"/>
                    </a:p>
                  </a:txBody>
                  <a:tcPr/>
                </a:tc>
                <a:tc hMerge="1" vMerge="1">
                  <a:txBody>
                    <a:bodyPr/>
                    <a:lstStyle/>
                    <a:p>
                      <a:endParaRPr lang="en-GB"/>
                    </a:p>
                  </a:txBody>
                  <a:tcPr/>
                </a:tc>
                <a:tc>
                  <a:txBody>
                    <a:bodyPr/>
                    <a:lstStyle/>
                    <a:p>
                      <a:endParaRPr lang="en-GB"/>
                    </a:p>
                  </a:txBody>
                  <a:tcPr/>
                </a:tc>
                <a:extLst>
                  <a:ext uri="{0D108BD9-81ED-4DB2-BD59-A6C34878D82A}">
                    <a16:rowId xmlns:a16="http://schemas.microsoft.com/office/drawing/2014/main" val="1781018661"/>
                  </a:ext>
                </a:extLst>
              </a:tr>
              <a:tr h="1468628">
                <a:tc gridSpan="3">
                  <a:txBody>
                    <a:bodyPr/>
                    <a:lstStyle/>
                    <a:p>
                      <a:r>
                        <a:rPr lang="en-US" b="1"/>
                        <a:t>Audio:</a:t>
                      </a:r>
                    </a:p>
                    <a:p>
                      <a:r>
                        <a:rPr lang="en-US" b="0"/>
                        <a:t>For the next word, take a look at the washing machine. You know it must be really big and heavy right? So, when you do heavy-lifting, you are doing an action that requires a lot of physical strength, and effort, to move that object.</a:t>
                      </a:r>
                      <a:endParaRPr lang="en-US" b="1"/>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Background Music: [</a:t>
                      </a:r>
                      <a:r>
                        <a:rPr lang="en-US" b="0" i="1"/>
                        <a:t>Pokemon Black &amp; White – Icirrus City Extended]</a:t>
                      </a:r>
                      <a:endParaRPr lang="en-GB" b="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5413125"/>
                  </a:ext>
                </a:extLst>
              </a:tr>
            </a:tbl>
          </a:graphicData>
        </a:graphic>
      </p:graphicFrame>
      <p:pic>
        <p:nvPicPr>
          <p:cNvPr id="3" name="Picture 2">
            <a:extLst>
              <a:ext uri="{FF2B5EF4-FFF2-40B4-BE49-F238E27FC236}">
                <a16:creationId xmlns:a16="http://schemas.microsoft.com/office/drawing/2014/main" id="{15B73FDE-170B-4CFF-AF47-C32708CADE2E}"/>
              </a:ext>
            </a:extLst>
          </p:cNvPr>
          <p:cNvPicPr>
            <a:picLocks noChangeAspect="1"/>
          </p:cNvPicPr>
          <p:nvPr/>
        </p:nvPicPr>
        <p:blipFill>
          <a:blip r:embed="rId2"/>
          <a:stretch>
            <a:fillRect/>
          </a:stretch>
        </p:blipFill>
        <p:spPr>
          <a:xfrm>
            <a:off x="579776" y="731099"/>
            <a:ext cx="7898098" cy="4491532"/>
          </a:xfrm>
          <a:prstGeom prst="rect">
            <a:avLst/>
          </a:prstGeom>
        </p:spPr>
      </p:pic>
    </p:spTree>
    <p:extLst>
      <p:ext uri="{BB962C8B-B14F-4D97-AF65-F5344CB8AC3E}">
        <p14:creationId xmlns:p14="http://schemas.microsoft.com/office/powerpoint/2010/main" val="207103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F687FB4-BF6F-4911-965C-25B9352D2326}"/>
              </a:ext>
            </a:extLst>
          </p:cNvPr>
          <p:cNvGraphicFramePr>
            <a:graphicFrameLocks noGrp="1"/>
          </p:cNvGraphicFramePr>
          <p:nvPr>
            <p:extLst>
              <p:ext uri="{D42A27DB-BD31-4B8C-83A1-F6EECF244321}">
                <p14:modId xmlns:p14="http://schemas.microsoft.com/office/powerpoint/2010/main" val="3006907423"/>
              </p:ext>
            </p:extLst>
          </p:nvPr>
        </p:nvGraphicFramePr>
        <p:xfrm>
          <a:off x="211015" y="156036"/>
          <a:ext cx="11769969" cy="6582744"/>
        </p:xfrm>
        <a:graphic>
          <a:graphicData uri="http://schemas.openxmlformats.org/drawingml/2006/table">
            <a:tbl>
              <a:tblPr firstRow="1" bandRow="1">
                <a:tableStyleId>{5940675A-B579-460E-94D1-54222C63F5DA}</a:tableStyleId>
              </a:tblPr>
              <a:tblGrid>
                <a:gridCol w="3735952">
                  <a:extLst>
                    <a:ext uri="{9D8B030D-6E8A-4147-A177-3AD203B41FA5}">
                      <a16:colId xmlns:a16="http://schemas.microsoft.com/office/drawing/2014/main" val="2832429877"/>
                    </a:ext>
                  </a:extLst>
                </a:gridCol>
                <a:gridCol w="4775002">
                  <a:extLst>
                    <a:ext uri="{9D8B030D-6E8A-4147-A177-3AD203B41FA5}">
                      <a16:colId xmlns:a16="http://schemas.microsoft.com/office/drawing/2014/main" val="1206192907"/>
                    </a:ext>
                  </a:extLst>
                </a:gridCol>
                <a:gridCol w="3259015">
                  <a:extLst>
                    <a:ext uri="{9D8B030D-6E8A-4147-A177-3AD203B41FA5}">
                      <a16:colId xmlns:a16="http://schemas.microsoft.com/office/drawing/2014/main" val="2618467180"/>
                    </a:ext>
                  </a:extLst>
                </a:gridCol>
              </a:tblGrid>
              <a:tr h="388605">
                <a:tc>
                  <a:txBody>
                    <a:bodyPr/>
                    <a:lstStyle/>
                    <a:p>
                      <a:pPr algn="l"/>
                      <a:r>
                        <a:rPr lang="en-US" b="1" i="1" u="sng"/>
                        <a:t>Project name</a:t>
                      </a:r>
                      <a:r>
                        <a:rPr lang="en-US" b="1"/>
                        <a:t>: </a:t>
                      </a:r>
                      <a:r>
                        <a:rPr lang="en-US" sz="1800" b="1">
                          <a:solidFill>
                            <a:srgbClr val="FF0000"/>
                          </a:solidFill>
                        </a:rPr>
                        <a:t>Vocabulary for Unit 1</a:t>
                      </a:r>
                      <a:endParaRPr lang="en-GB" b="1">
                        <a:solidFill>
                          <a:srgbClr val="FF0000"/>
                        </a:solidFill>
                      </a:endParaRPr>
                    </a:p>
                  </a:txBody>
                  <a:tcPr anchor="ctr"/>
                </a:tc>
                <a:tc>
                  <a:txBody>
                    <a:bodyPr/>
                    <a:lstStyle/>
                    <a:p>
                      <a:pPr algn="l"/>
                      <a:r>
                        <a:rPr lang="en-US" b="1"/>
                        <a:t>Screen Title:  </a:t>
                      </a:r>
                      <a:r>
                        <a:rPr lang="en-US" b="1">
                          <a:solidFill>
                            <a:srgbClr val="FF0000"/>
                          </a:solidFill>
                        </a:rPr>
                        <a:t>Iron (v/n)</a:t>
                      </a:r>
                      <a:endParaRPr lang="en-GB" b="1">
                        <a:solidFill>
                          <a:srgbClr val="FF0000"/>
                        </a:solidFill>
                      </a:endParaRPr>
                    </a:p>
                  </a:txBody>
                  <a:tcPr anchor="ctr"/>
                </a:tc>
                <a:tc>
                  <a:txBody>
                    <a:bodyPr/>
                    <a:lstStyle/>
                    <a:p>
                      <a:pPr algn="l"/>
                      <a:r>
                        <a:rPr lang="en-US" b="1"/>
                        <a:t>Screen #: </a:t>
                      </a:r>
                      <a:r>
                        <a:rPr lang="en-US" b="1">
                          <a:solidFill>
                            <a:srgbClr val="FF0000"/>
                          </a:solidFill>
                        </a:rPr>
                        <a:t>7/12</a:t>
                      </a:r>
                      <a:endParaRPr lang="en-GB" b="1">
                        <a:solidFill>
                          <a:srgbClr val="FF0000"/>
                        </a:solidFill>
                      </a:endParaRPr>
                    </a:p>
                  </a:txBody>
                  <a:tcPr anchor="ctr"/>
                </a:tc>
                <a:extLst>
                  <a:ext uri="{0D108BD9-81ED-4DB2-BD59-A6C34878D82A}">
                    <a16:rowId xmlns:a16="http://schemas.microsoft.com/office/drawing/2014/main" val="1464471429"/>
                  </a:ext>
                </a:extLst>
              </a:tr>
              <a:tr h="393929">
                <a:tc rowSpan="6" gridSpan="2">
                  <a:txBody>
                    <a:bodyPr/>
                    <a:lstStyle/>
                    <a:p>
                      <a:endParaRPr lang="en-GB"/>
                    </a:p>
                  </a:txBody>
                  <a:tcPr/>
                </a:tc>
                <a:tc rowSpan="6" hMerge="1">
                  <a:txBody>
                    <a:bodyPr/>
                    <a:lstStyle/>
                    <a:p>
                      <a:endParaRPr lang="en-GB"/>
                    </a:p>
                  </a:txBody>
                  <a:tcPr/>
                </a:tc>
                <a:tc>
                  <a:txBody>
                    <a:bodyPr/>
                    <a:lstStyle/>
                    <a:p>
                      <a:r>
                        <a:rPr lang="en-US" b="1"/>
                        <a:t>Graphic Info</a:t>
                      </a:r>
                      <a:endParaRPr lang="en-GB" b="1"/>
                    </a:p>
                  </a:txBody>
                  <a:tcPr anchor="ctr"/>
                </a:tc>
                <a:extLst>
                  <a:ext uri="{0D108BD9-81ED-4DB2-BD59-A6C34878D82A}">
                    <a16:rowId xmlns:a16="http://schemas.microsoft.com/office/drawing/2014/main" val="817544067"/>
                  </a:ext>
                </a:extLst>
              </a:tr>
              <a:tr h="1291907">
                <a:tc gridSpan="2" vMerge="1">
                  <a:txBody>
                    <a:bodyPr/>
                    <a:lstStyle/>
                    <a:p>
                      <a:endParaRPr lang="en-GB"/>
                    </a:p>
                  </a:txBody>
                  <a:tcPr/>
                </a:tc>
                <a:tc hMerge="1" vMerge="1">
                  <a:txBody>
                    <a:bodyPr/>
                    <a:lstStyle/>
                    <a:p>
                      <a:endParaRPr lang="en-GB"/>
                    </a:p>
                  </a:txBody>
                  <a:tcPr/>
                </a:tc>
                <a:tc>
                  <a:txBody>
                    <a:bodyPr/>
                    <a:lstStyle/>
                    <a:p>
                      <a:r>
                        <a:rPr lang="en-US"/>
                        <a:t>Texts fade in when mentioned in the voiceover</a:t>
                      </a:r>
                      <a:endParaRPr lang="en-GB"/>
                    </a:p>
                  </a:txBody>
                  <a:tcPr/>
                </a:tc>
                <a:extLst>
                  <a:ext uri="{0D108BD9-81ED-4DB2-BD59-A6C34878D82A}">
                    <a16:rowId xmlns:a16="http://schemas.microsoft.com/office/drawing/2014/main" val="3022382654"/>
                  </a:ext>
                </a:extLst>
              </a:tr>
              <a:tr h="388605">
                <a:tc gridSpan="2" vMerge="1">
                  <a:txBody>
                    <a:bodyPr/>
                    <a:lstStyle/>
                    <a:p>
                      <a:endParaRPr lang="en-GB"/>
                    </a:p>
                  </a:txBody>
                  <a:tcPr/>
                </a:tc>
                <a:tc hMerge="1" vMerge="1">
                  <a:txBody>
                    <a:bodyPr/>
                    <a:lstStyle/>
                    <a:p>
                      <a:endParaRPr lang="en-GB"/>
                    </a:p>
                  </a:txBody>
                  <a:tcPr/>
                </a:tc>
                <a:tc>
                  <a:txBody>
                    <a:bodyPr/>
                    <a:lstStyle/>
                    <a:p>
                      <a:pPr algn="l"/>
                      <a:r>
                        <a:rPr lang="en-US" b="1"/>
                        <a:t>Navigation</a:t>
                      </a:r>
                      <a:endParaRPr lang="en-GB" b="1"/>
                    </a:p>
                  </a:txBody>
                  <a:tcPr anchor="ctr"/>
                </a:tc>
                <a:extLst>
                  <a:ext uri="{0D108BD9-81ED-4DB2-BD59-A6C34878D82A}">
                    <a16:rowId xmlns:a16="http://schemas.microsoft.com/office/drawing/2014/main" val="1693032559"/>
                  </a:ext>
                </a:extLst>
              </a:tr>
              <a:tr h="1148828">
                <a:tc gridSpan="2" vMerge="1">
                  <a:txBody>
                    <a:bodyPr/>
                    <a:lstStyle/>
                    <a:p>
                      <a:endParaRPr lang="en-GB"/>
                    </a:p>
                  </a:txBody>
                  <a:tcPr/>
                </a:tc>
                <a:tc hMerge="1" vMerge="1">
                  <a:txBody>
                    <a:bodyPr/>
                    <a:lstStyle/>
                    <a:p>
                      <a:endParaRPr lang="en-GB"/>
                    </a:p>
                  </a:txBody>
                  <a:tcPr/>
                </a:tc>
                <a:tc>
                  <a:txBody>
                    <a:bodyPr/>
                    <a:lstStyle/>
                    <a:p>
                      <a:r>
                        <a:rPr lang="en-US"/>
                        <a:t>NEXT = Groceries (n) (8/12</a:t>
                      </a:r>
                      <a:endParaRPr lang="en-GB"/>
                    </a:p>
                  </a:txBody>
                  <a:tcPr/>
                </a:tc>
                <a:extLst>
                  <a:ext uri="{0D108BD9-81ED-4DB2-BD59-A6C34878D82A}">
                    <a16:rowId xmlns:a16="http://schemas.microsoft.com/office/drawing/2014/main" val="309146704"/>
                  </a:ext>
                </a:extLst>
              </a:tr>
              <a:tr h="388605">
                <a:tc gridSpan="2" vMerge="1">
                  <a:txBody>
                    <a:bodyPr/>
                    <a:lstStyle/>
                    <a:p>
                      <a:endParaRPr lang="en-GB"/>
                    </a:p>
                  </a:txBody>
                  <a:tcPr/>
                </a:tc>
                <a:tc hMerge="1" vMerge="1">
                  <a:txBody>
                    <a:bodyPr/>
                    <a:lstStyle/>
                    <a:p>
                      <a:endParaRPr lang="en-GB"/>
                    </a:p>
                  </a:txBody>
                  <a:tcPr/>
                </a:tc>
                <a:tc>
                  <a:txBody>
                    <a:bodyPr/>
                    <a:lstStyle/>
                    <a:p>
                      <a:r>
                        <a:rPr lang="en-US" b="1"/>
                        <a:t>Reviewer’s Comments</a:t>
                      </a:r>
                      <a:endParaRPr lang="en-GB" b="1"/>
                    </a:p>
                  </a:txBody>
                  <a:tcPr anchor="ctr"/>
                </a:tc>
                <a:extLst>
                  <a:ext uri="{0D108BD9-81ED-4DB2-BD59-A6C34878D82A}">
                    <a16:rowId xmlns:a16="http://schemas.microsoft.com/office/drawing/2014/main" val="3705867087"/>
                  </a:ext>
                </a:extLst>
              </a:tr>
              <a:tr h="1119225">
                <a:tc gridSpan="2" vMerge="1">
                  <a:txBody>
                    <a:bodyPr/>
                    <a:lstStyle/>
                    <a:p>
                      <a:endParaRPr lang="en-GB"/>
                    </a:p>
                  </a:txBody>
                  <a:tcPr/>
                </a:tc>
                <a:tc hMerge="1" vMerge="1">
                  <a:txBody>
                    <a:bodyPr/>
                    <a:lstStyle/>
                    <a:p>
                      <a:endParaRPr lang="en-GB"/>
                    </a:p>
                  </a:txBody>
                  <a:tcPr/>
                </a:tc>
                <a:tc>
                  <a:txBody>
                    <a:bodyPr/>
                    <a:lstStyle/>
                    <a:p>
                      <a:endParaRPr lang="en-GB"/>
                    </a:p>
                  </a:txBody>
                  <a:tcPr/>
                </a:tc>
                <a:extLst>
                  <a:ext uri="{0D108BD9-81ED-4DB2-BD59-A6C34878D82A}">
                    <a16:rowId xmlns:a16="http://schemas.microsoft.com/office/drawing/2014/main" val="1781018661"/>
                  </a:ext>
                </a:extLst>
              </a:tr>
              <a:tr h="1441583">
                <a:tc gridSpan="3">
                  <a:txBody>
                    <a:bodyPr/>
                    <a:lstStyle/>
                    <a:p>
                      <a:r>
                        <a:rPr lang="en-US" b="1"/>
                        <a:t>Audio:</a:t>
                      </a:r>
                    </a:p>
                    <a:p>
                      <a:r>
                        <a:rPr lang="en-US" b="0"/>
                        <a:t>For the next word, look at the thing in the picture the man is holding. You all must know it in Vietnamese already, and in English, we call it iron. Iron is also a verb as well, to describe the act of making your clothes smooth and beautiful, by using, well, an iron</a:t>
                      </a:r>
                      <a:r>
                        <a:rPr lang="en-US" b="1"/>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Background Music: [</a:t>
                      </a:r>
                      <a:r>
                        <a:rPr lang="en-US" b="0" i="1"/>
                        <a:t>Pokemon Black &amp; White – Icirrus City Extended]</a:t>
                      </a:r>
                      <a:endParaRPr lang="en-GB" b="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5413125"/>
                  </a:ext>
                </a:extLst>
              </a:tr>
            </a:tbl>
          </a:graphicData>
        </a:graphic>
      </p:graphicFrame>
      <p:pic>
        <p:nvPicPr>
          <p:cNvPr id="5" name="Picture 4">
            <a:extLst>
              <a:ext uri="{FF2B5EF4-FFF2-40B4-BE49-F238E27FC236}">
                <a16:creationId xmlns:a16="http://schemas.microsoft.com/office/drawing/2014/main" id="{B74BD38B-5898-46C1-A678-B41E963C4D4A}"/>
              </a:ext>
            </a:extLst>
          </p:cNvPr>
          <p:cNvPicPr>
            <a:picLocks noChangeAspect="1"/>
          </p:cNvPicPr>
          <p:nvPr/>
        </p:nvPicPr>
        <p:blipFill>
          <a:blip r:embed="rId2"/>
          <a:stretch>
            <a:fillRect/>
          </a:stretch>
        </p:blipFill>
        <p:spPr>
          <a:xfrm>
            <a:off x="652457" y="838074"/>
            <a:ext cx="7559558" cy="4218255"/>
          </a:xfrm>
          <a:prstGeom prst="rect">
            <a:avLst/>
          </a:prstGeom>
        </p:spPr>
      </p:pic>
    </p:spTree>
    <p:extLst>
      <p:ext uri="{BB962C8B-B14F-4D97-AF65-F5344CB8AC3E}">
        <p14:creationId xmlns:p14="http://schemas.microsoft.com/office/powerpoint/2010/main" val="1940353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F687FB4-BF6F-4911-965C-25B9352D2326}"/>
              </a:ext>
            </a:extLst>
          </p:cNvPr>
          <p:cNvGraphicFramePr>
            <a:graphicFrameLocks noGrp="1"/>
          </p:cNvGraphicFramePr>
          <p:nvPr>
            <p:extLst>
              <p:ext uri="{D42A27DB-BD31-4B8C-83A1-F6EECF244321}">
                <p14:modId xmlns:p14="http://schemas.microsoft.com/office/powerpoint/2010/main" val="406618480"/>
              </p:ext>
            </p:extLst>
          </p:nvPr>
        </p:nvGraphicFramePr>
        <p:xfrm>
          <a:off x="211015" y="120866"/>
          <a:ext cx="11769969" cy="6658946"/>
        </p:xfrm>
        <a:graphic>
          <a:graphicData uri="http://schemas.openxmlformats.org/drawingml/2006/table">
            <a:tbl>
              <a:tblPr firstRow="1" bandRow="1">
                <a:tableStyleId>{5940675A-B579-460E-94D1-54222C63F5DA}</a:tableStyleId>
              </a:tblPr>
              <a:tblGrid>
                <a:gridCol w="3735952">
                  <a:extLst>
                    <a:ext uri="{9D8B030D-6E8A-4147-A177-3AD203B41FA5}">
                      <a16:colId xmlns:a16="http://schemas.microsoft.com/office/drawing/2014/main" val="2832429877"/>
                    </a:ext>
                  </a:extLst>
                </a:gridCol>
                <a:gridCol w="4775002">
                  <a:extLst>
                    <a:ext uri="{9D8B030D-6E8A-4147-A177-3AD203B41FA5}">
                      <a16:colId xmlns:a16="http://schemas.microsoft.com/office/drawing/2014/main" val="1206192907"/>
                    </a:ext>
                  </a:extLst>
                </a:gridCol>
                <a:gridCol w="3259015">
                  <a:extLst>
                    <a:ext uri="{9D8B030D-6E8A-4147-A177-3AD203B41FA5}">
                      <a16:colId xmlns:a16="http://schemas.microsoft.com/office/drawing/2014/main" val="2618467180"/>
                    </a:ext>
                  </a:extLst>
                </a:gridCol>
              </a:tblGrid>
              <a:tr h="394389">
                <a:tc>
                  <a:txBody>
                    <a:bodyPr/>
                    <a:lstStyle/>
                    <a:p>
                      <a:pPr algn="l"/>
                      <a:r>
                        <a:rPr lang="en-US" b="1" i="1" u="sng"/>
                        <a:t>Project name</a:t>
                      </a:r>
                      <a:r>
                        <a:rPr lang="en-US" b="1"/>
                        <a:t>: </a:t>
                      </a:r>
                      <a:r>
                        <a:rPr lang="en-US" sz="1800" b="1">
                          <a:solidFill>
                            <a:srgbClr val="FF0000"/>
                          </a:solidFill>
                        </a:rPr>
                        <a:t>Vocabulary for Unit 1</a:t>
                      </a:r>
                      <a:endParaRPr lang="en-GB" b="1">
                        <a:solidFill>
                          <a:srgbClr val="FF0000"/>
                        </a:solidFill>
                      </a:endParaRPr>
                    </a:p>
                  </a:txBody>
                  <a:tcPr anchor="ctr"/>
                </a:tc>
                <a:tc>
                  <a:txBody>
                    <a:bodyPr/>
                    <a:lstStyle/>
                    <a:p>
                      <a:pPr algn="l"/>
                      <a:r>
                        <a:rPr lang="en-US" b="1"/>
                        <a:t>Screen Title:  </a:t>
                      </a:r>
                      <a:r>
                        <a:rPr lang="en-US" b="1">
                          <a:solidFill>
                            <a:srgbClr val="FF0000"/>
                          </a:solidFill>
                        </a:rPr>
                        <a:t>Groceries (n)</a:t>
                      </a:r>
                      <a:endParaRPr lang="en-GB" b="1">
                        <a:solidFill>
                          <a:srgbClr val="FF0000"/>
                        </a:solidFill>
                      </a:endParaRPr>
                    </a:p>
                  </a:txBody>
                  <a:tcPr anchor="ctr"/>
                </a:tc>
                <a:tc>
                  <a:txBody>
                    <a:bodyPr/>
                    <a:lstStyle/>
                    <a:p>
                      <a:pPr algn="l"/>
                      <a:r>
                        <a:rPr lang="en-US" b="1"/>
                        <a:t>Screen #: </a:t>
                      </a:r>
                      <a:r>
                        <a:rPr lang="en-US" b="1">
                          <a:solidFill>
                            <a:srgbClr val="FF0000"/>
                          </a:solidFill>
                        </a:rPr>
                        <a:t>8/12</a:t>
                      </a:r>
                      <a:endParaRPr lang="en-GB" b="1">
                        <a:solidFill>
                          <a:srgbClr val="FF0000"/>
                        </a:solidFill>
                      </a:endParaRPr>
                    </a:p>
                  </a:txBody>
                  <a:tcPr anchor="ctr"/>
                </a:tc>
                <a:extLst>
                  <a:ext uri="{0D108BD9-81ED-4DB2-BD59-A6C34878D82A}">
                    <a16:rowId xmlns:a16="http://schemas.microsoft.com/office/drawing/2014/main" val="1464471429"/>
                  </a:ext>
                </a:extLst>
              </a:tr>
              <a:tr h="399792">
                <a:tc rowSpan="6" gridSpan="2">
                  <a:txBody>
                    <a:bodyPr/>
                    <a:lstStyle/>
                    <a:p>
                      <a:endParaRPr lang="en-GB"/>
                    </a:p>
                  </a:txBody>
                  <a:tcPr/>
                </a:tc>
                <a:tc rowSpan="6" hMerge="1">
                  <a:txBody>
                    <a:bodyPr/>
                    <a:lstStyle/>
                    <a:p>
                      <a:endParaRPr lang="en-GB"/>
                    </a:p>
                  </a:txBody>
                  <a:tcPr/>
                </a:tc>
                <a:tc>
                  <a:txBody>
                    <a:bodyPr/>
                    <a:lstStyle/>
                    <a:p>
                      <a:r>
                        <a:rPr lang="en-US" b="1"/>
                        <a:t>Graphic Info</a:t>
                      </a:r>
                      <a:endParaRPr lang="en-GB" b="1"/>
                    </a:p>
                  </a:txBody>
                  <a:tcPr anchor="ctr"/>
                </a:tc>
                <a:extLst>
                  <a:ext uri="{0D108BD9-81ED-4DB2-BD59-A6C34878D82A}">
                    <a16:rowId xmlns:a16="http://schemas.microsoft.com/office/drawing/2014/main" val="817544067"/>
                  </a:ext>
                </a:extLst>
              </a:tr>
              <a:tr h="1311136">
                <a:tc gridSpan="2" vMerge="1">
                  <a:txBody>
                    <a:bodyPr/>
                    <a:lstStyle/>
                    <a:p>
                      <a:endParaRPr lang="en-GB"/>
                    </a:p>
                  </a:txBody>
                  <a:tcPr/>
                </a:tc>
                <a:tc hMerge="1" vMerge="1">
                  <a:txBody>
                    <a:bodyPr/>
                    <a:lstStyle/>
                    <a:p>
                      <a:endParaRPr lang="en-GB"/>
                    </a:p>
                  </a:txBody>
                  <a:tcPr/>
                </a:tc>
                <a:tc>
                  <a:txBody>
                    <a:bodyPr/>
                    <a:lstStyle/>
                    <a:p>
                      <a:r>
                        <a:rPr lang="en-US"/>
                        <a:t>Texts fade in when mentioned in the voiceover</a:t>
                      </a:r>
                      <a:endParaRPr lang="en-GB"/>
                    </a:p>
                  </a:txBody>
                  <a:tcPr/>
                </a:tc>
                <a:extLst>
                  <a:ext uri="{0D108BD9-81ED-4DB2-BD59-A6C34878D82A}">
                    <a16:rowId xmlns:a16="http://schemas.microsoft.com/office/drawing/2014/main" val="3022382654"/>
                  </a:ext>
                </a:extLst>
              </a:tr>
              <a:tr h="394389">
                <a:tc gridSpan="2" vMerge="1">
                  <a:txBody>
                    <a:bodyPr/>
                    <a:lstStyle/>
                    <a:p>
                      <a:endParaRPr lang="en-GB"/>
                    </a:p>
                  </a:txBody>
                  <a:tcPr/>
                </a:tc>
                <a:tc hMerge="1" vMerge="1">
                  <a:txBody>
                    <a:bodyPr/>
                    <a:lstStyle/>
                    <a:p>
                      <a:endParaRPr lang="en-GB"/>
                    </a:p>
                  </a:txBody>
                  <a:tcPr/>
                </a:tc>
                <a:tc>
                  <a:txBody>
                    <a:bodyPr/>
                    <a:lstStyle/>
                    <a:p>
                      <a:pPr algn="l"/>
                      <a:r>
                        <a:rPr lang="en-US" b="1"/>
                        <a:t>Navigation</a:t>
                      </a:r>
                      <a:endParaRPr lang="en-GB" b="1"/>
                    </a:p>
                  </a:txBody>
                  <a:tcPr anchor="ctr"/>
                </a:tc>
                <a:extLst>
                  <a:ext uri="{0D108BD9-81ED-4DB2-BD59-A6C34878D82A}">
                    <a16:rowId xmlns:a16="http://schemas.microsoft.com/office/drawing/2014/main" val="1693032559"/>
                  </a:ext>
                </a:extLst>
              </a:tr>
              <a:tr h="1165927">
                <a:tc gridSpan="2" vMerge="1">
                  <a:txBody>
                    <a:bodyPr/>
                    <a:lstStyle/>
                    <a:p>
                      <a:endParaRPr lang="en-GB"/>
                    </a:p>
                  </a:txBody>
                  <a:tcPr/>
                </a:tc>
                <a:tc hMerge="1" vMerge="1">
                  <a:txBody>
                    <a:bodyPr/>
                    <a:lstStyle/>
                    <a:p>
                      <a:endParaRPr lang="en-GB"/>
                    </a:p>
                  </a:txBody>
                  <a:tcPr/>
                </a:tc>
                <a:tc>
                  <a:txBody>
                    <a:bodyPr/>
                    <a:lstStyle/>
                    <a:p>
                      <a:r>
                        <a:rPr lang="en-US"/>
                        <a:t>NEXT = sweep (v) (10/12)</a:t>
                      </a:r>
                      <a:endParaRPr lang="en-GB"/>
                    </a:p>
                  </a:txBody>
                  <a:tcPr/>
                </a:tc>
                <a:extLst>
                  <a:ext uri="{0D108BD9-81ED-4DB2-BD59-A6C34878D82A}">
                    <a16:rowId xmlns:a16="http://schemas.microsoft.com/office/drawing/2014/main" val="309146704"/>
                  </a:ext>
                </a:extLst>
              </a:tr>
              <a:tr h="394389">
                <a:tc gridSpan="2" vMerge="1">
                  <a:txBody>
                    <a:bodyPr/>
                    <a:lstStyle/>
                    <a:p>
                      <a:endParaRPr lang="en-GB"/>
                    </a:p>
                  </a:txBody>
                  <a:tcPr/>
                </a:tc>
                <a:tc hMerge="1" vMerge="1">
                  <a:txBody>
                    <a:bodyPr/>
                    <a:lstStyle/>
                    <a:p>
                      <a:endParaRPr lang="en-GB"/>
                    </a:p>
                  </a:txBody>
                  <a:tcPr/>
                </a:tc>
                <a:tc>
                  <a:txBody>
                    <a:bodyPr/>
                    <a:lstStyle/>
                    <a:p>
                      <a:r>
                        <a:rPr lang="en-US" b="1"/>
                        <a:t>Reviewer’s Comments</a:t>
                      </a:r>
                      <a:endParaRPr lang="en-GB" b="1"/>
                    </a:p>
                  </a:txBody>
                  <a:tcPr anchor="ctr"/>
                </a:tc>
                <a:extLst>
                  <a:ext uri="{0D108BD9-81ED-4DB2-BD59-A6C34878D82A}">
                    <a16:rowId xmlns:a16="http://schemas.microsoft.com/office/drawing/2014/main" val="3705867087"/>
                  </a:ext>
                </a:extLst>
              </a:tr>
              <a:tr h="1135884">
                <a:tc gridSpan="2" vMerge="1">
                  <a:txBody>
                    <a:bodyPr/>
                    <a:lstStyle/>
                    <a:p>
                      <a:endParaRPr lang="en-GB"/>
                    </a:p>
                  </a:txBody>
                  <a:tcPr/>
                </a:tc>
                <a:tc hMerge="1" vMerge="1">
                  <a:txBody>
                    <a:bodyPr/>
                    <a:lstStyle/>
                    <a:p>
                      <a:endParaRPr lang="en-GB"/>
                    </a:p>
                  </a:txBody>
                  <a:tcPr/>
                </a:tc>
                <a:tc>
                  <a:txBody>
                    <a:bodyPr/>
                    <a:lstStyle/>
                    <a:p>
                      <a:endParaRPr lang="en-GB"/>
                    </a:p>
                  </a:txBody>
                  <a:tcPr/>
                </a:tc>
                <a:extLst>
                  <a:ext uri="{0D108BD9-81ED-4DB2-BD59-A6C34878D82A}">
                    <a16:rowId xmlns:a16="http://schemas.microsoft.com/office/drawing/2014/main" val="1781018661"/>
                  </a:ext>
                </a:extLst>
              </a:tr>
              <a:tr h="1381470">
                <a:tc gridSpan="3">
                  <a:txBody>
                    <a:bodyPr/>
                    <a:lstStyle/>
                    <a:p>
                      <a:r>
                        <a:rPr lang="en-US" b="1"/>
                        <a:t>Audio:</a:t>
                      </a:r>
                    </a:p>
                    <a:p>
                      <a:r>
                        <a:rPr lang="en-US" b="0"/>
                        <a:t>Next, we have Groceries. Groceries are food and other goods, or items that you use in your house everyday. These items include: vegetables, fruit, meat, cereals, dairy products, canned food, packaged food; or even spices and seasoning, such as cooking oil, soy sauce, sugar, and many other things as well.</a:t>
                      </a: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Background Music: [</a:t>
                      </a:r>
                      <a:r>
                        <a:rPr lang="en-US" b="0" i="1"/>
                        <a:t>Pokemon Black &amp; White – Icirrus City Extended]</a:t>
                      </a:r>
                      <a:endParaRPr lang="en-GB" b="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5413125"/>
                  </a:ext>
                </a:extLst>
              </a:tr>
            </a:tbl>
          </a:graphicData>
        </a:graphic>
      </p:graphicFrame>
      <p:pic>
        <p:nvPicPr>
          <p:cNvPr id="3" name="Picture 2">
            <a:extLst>
              <a:ext uri="{FF2B5EF4-FFF2-40B4-BE49-F238E27FC236}">
                <a16:creationId xmlns:a16="http://schemas.microsoft.com/office/drawing/2014/main" id="{18F35D94-0BF2-4642-B564-9F3C7B992D79}"/>
              </a:ext>
            </a:extLst>
          </p:cNvPr>
          <p:cNvPicPr>
            <a:picLocks noChangeAspect="1"/>
          </p:cNvPicPr>
          <p:nvPr/>
        </p:nvPicPr>
        <p:blipFill>
          <a:blip r:embed="rId2"/>
          <a:stretch>
            <a:fillRect/>
          </a:stretch>
        </p:blipFill>
        <p:spPr>
          <a:xfrm>
            <a:off x="378724" y="750150"/>
            <a:ext cx="8148722" cy="4560404"/>
          </a:xfrm>
          <a:prstGeom prst="rect">
            <a:avLst/>
          </a:prstGeom>
        </p:spPr>
      </p:pic>
    </p:spTree>
    <p:extLst>
      <p:ext uri="{BB962C8B-B14F-4D97-AF65-F5344CB8AC3E}">
        <p14:creationId xmlns:p14="http://schemas.microsoft.com/office/powerpoint/2010/main" val="2563454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F687FB4-BF6F-4911-965C-25B9352D2326}"/>
              </a:ext>
            </a:extLst>
          </p:cNvPr>
          <p:cNvGraphicFramePr>
            <a:graphicFrameLocks noGrp="1"/>
          </p:cNvGraphicFramePr>
          <p:nvPr>
            <p:extLst>
              <p:ext uri="{D42A27DB-BD31-4B8C-83A1-F6EECF244321}">
                <p14:modId xmlns:p14="http://schemas.microsoft.com/office/powerpoint/2010/main" val="1592595887"/>
              </p:ext>
            </p:extLst>
          </p:nvPr>
        </p:nvGraphicFramePr>
        <p:xfrm>
          <a:off x="211015" y="138451"/>
          <a:ext cx="11769969" cy="6658946"/>
        </p:xfrm>
        <a:graphic>
          <a:graphicData uri="http://schemas.openxmlformats.org/drawingml/2006/table">
            <a:tbl>
              <a:tblPr firstRow="1" bandRow="1">
                <a:tableStyleId>{5940675A-B579-460E-94D1-54222C63F5DA}</a:tableStyleId>
              </a:tblPr>
              <a:tblGrid>
                <a:gridCol w="3735952">
                  <a:extLst>
                    <a:ext uri="{9D8B030D-6E8A-4147-A177-3AD203B41FA5}">
                      <a16:colId xmlns:a16="http://schemas.microsoft.com/office/drawing/2014/main" val="2832429877"/>
                    </a:ext>
                  </a:extLst>
                </a:gridCol>
                <a:gridCol w="4775002">
                  <a:extLst>
                    <a:ext uri="{9D8B030D-6E8A-4147-A177-3AD203B41FA5}">
                      <a16:colId xmlns:a16="http://schemas.microsoft.com/office/drawing/2014/main" val="1206192907"/>
                    </a:ext>
                  </a:extLst>
                </a:gridCol>
                <a:gridCol w="3259015">
                  <a:extLst>
                    <a:ext uri="{9D8B030D-6E8A-4147-A177-3AD203B41FA5}">
                      <a16:colId xmlns:a16="http://schemas.microsoft.com/office/drawing/2014/main" val="2618467180"/>
                    </a:ext>
                  </a:extLst>
                </a:gridCol>
              </a:tblGrid>
              <a:tr h="394389">
                <a:tc>
                  <a:txBody>
                    <a:bodyPr/>
                    <a:lstStyle/>
                    <a:p>
                      <a:pPr algn="l"/>
                      <a:r>
                        <a:rPr lang="en-US" b="1" i="1" u="sng"/>
                        <a:t>Project name</a:t>
                      </a:r>
                      <a:r>
                        <a:rPr lang="en-US" b="1"/>
                        <a:t>: </a:t>
                      </a:r>
                      <a:r>
                        <a:rPr lang="en-US" sz="1800" b="1">
                          <a:solidFill>
                            <a:srgbClr val="FF0000"/>
                          </a:solidFill>
                        </a:rPr>
                        <a:t>Vocabulary for Unit 1</a:t>
                      </a:r>
                      <a:endParaRPr lang="en-GB" b="1">
                        <a:solidFill>
                          <a:srgbClr val="FF0000"/>
                        </a:solidFill>
                      </a:endParaRPr>
                    </a:p>
                  </a:txBody>
                  <a:tcPr anchor="ctr"/>
                </a:tc>
                <a:tc>
                  <a:txBody>
                    <a:bodyPr/>
                    <a:lstStyle/>
                    <a:p>
                      <a:pPr algn="l"/>
                      <a:r>
                        <a:rPr lang="en-US" b="1"/>
                        <a:t>Screen Title:  </a:t>
                      </a:r>
                      <a:r>
                        <a:rPr lang="en-US" b="1">
                          <a:solidFill>
                            <a:srgbClr val="FF0000"/>
                          </a:solidFill>
                        </a:rPr>
                        <a:t>sweep (v)</a:t>
                      </a:r>
                      <a:endParaRPr lang="en-GB" b="1">
                        <a:solidFill>
                          <a:srgbClr val="FF0000"/>
                        </a:solidFill>
                      </a:endParaRPr>
                    </a:p>
                  </a:txBody>
                  <a:tcPr anchor="ctr"/>
                </a:tc>
                <a:tc>
                  <a:txBody>
                    <a:bodyPr/>
                    <a:lstStyle/>
                    <a:p>
                      <a:pPr algn="l"/>
                      <a:r>
                        <a:rPr lang="en-US" b="1"/>
                        <a:t>Screen #: </a:t>
                      </a:r>
                      <a:r>
                        <a:rPr lang="en-US" b="1">
                          <a:solidFill>
                            <a:srgbClr val="FF0000"/>
                          </a:solidFill>
                        </a:rPr>
                        <a:t>9/12</a:t>
                      </a:r>
                      <a:endParaRPr lang="en-GB" b="1">
                        <a:solidFill>
                          <a:srgbClr val="FF0000"/>
                        </a:solidFill>
                      </a:endParaRPr>
                    </a:p>
                  </a:txBody>
                  <a:tcPr anchor="ctr"/>
                </a:tc>
                <a:extLst>
                  <a:ext uri="{0D108BD9-81ED-4DB2-BD59-A6C34878D82A}">
                    <a16:rowId xmlns:a16="http://schemas.microsoft.com/office/drawing/2014/main" val="1464471429"/>
                  </a:ext>
                </a:extLst>
              </a:tr>
              <a:tr h="399792">
                <a:tc rowSpan="6" gridSpan="2">
                  <a:txBody>
                    <a:bodyPr/>
                    <a:lstStyle/>
                    <a:p>
                      <a:endParaRPr lang="en-GB"/>
                    </a:p>
                  </a:txBody>
                  <a:tcPr/>
                </a:tc>
                <a:tc rowSpan="6" hMerge="1">
                  <a:txBody>
                    <a:bodyPr/>
                    <a:lstStyle/>
                    <a:p>
                      <a:endParaRPr lang="en-GB"/>
                    </a:p>
                  </a:txBody>
                  <a:tcPr/>
                </a:tc>
                <a:tc>
                  <a:txBody>
                    <a:bodyPr/>
                    <a:lstStyle/>
                    <a:p>
                      <a:r>
                        <a:rPr lang="en-US" b="1"/>
                        <a:t>Graphic Info</a:t>
                      </a:r>
                      <a:endParaRPr lang="en-GB" b="1"/>
                    </a:p>
                  </a:txBody>
                  <a:tcPr anchor="ctr"/>
                </a:tc>
                <a:extLst>
                  <a:ext uri="{0D108BD9-81ED-4DB2-BD59-A6C34878D82A}">
                    <a16:rowId xmlns:a16="http://schemas.microsoft.com/office/drawing/2014/main" val="817544067"/>
                  </a:ext>
                </a:extLst>
              </a:tr>
              <a:tr h="1311136">
                <a:tc gridSpan="2" vMerge="1">
                  <a:txBody>
                    <a:bodyPr/>
                    <a:lstStyle/>
                    <a:p>
                      <a:endParaRPr lang="en-GB"/>
                    </a:p>
                  </a:txBody>
                  <a:tcPr/>
                </a:tc>
                <a:tc hMerge="1" vMerge="1">
                  <a:txBody>
                    <a:bodyPr/>
                    <a:lstStyle/>
                    <a:p>
                      <a:endParaRPr lang="en-GB"/>
                    </a:p>
                  </a:txBody>
                  <a:tcPr/>
                </a:tc>
                <a:tc>
                  <a:txBody>
                    <a:bodyPr/>
                    <a:lstStyle/>
                    <a:p>
                      <a:r>
                        <a:rPr lang="en-US"/>
                        <a:t>Texts fade in when mentioned in the voiceover</a:t>
                      </a:r>
                      <a:endParaRPr lang="en-GB"/>
                    </a:p>
                  </a:txBody>
                  <a:tcPr/>
                </a:tc>
                <a:extLst>
                  <a:ext uri="{0D108BD9-81ED-4DB2-BD59-A6C34878D82A}">
                    <a16:rowId xmlns:a16="http://schemas.microsoft.com/office/drawing/2014/main" val="3022382654"/>
                  </a:ext>
                </a:extLst>
              </a:tr>
              <a:tr h="394389">
                <a:tc gridSpan="2" vMerge="1">
                  <a:txBody>
                    <a:bodyPr/>
                    <a:lstStyle/>
                    <a:p>
                      <a:endParaRPr lang="en-GB"/>
                    </a:p>
                  </a:txBody>
                  <a:tcPr/>
                </a:tc>
                <a:tc hMerge="1" vMerge="1">
                  <a:txBody>
                    <a:bodyPr/>
                    <a:lstStyle/>
                    <a:p>
                      <a:endParaRPr lang="en-GB"/>
                    </a:p>
                  </a:txBody>
                  <a:tcPr/>
                </a:tc>
                <a:tc>
                  <a:txBody>
                    <a:bodyPr/>
                    <a:lstStyle/>
                    <a:p>
                      <a:pPr algn="l"/>
                      <a:r>
                        <a:rPr lang="en-US" b="1"/>
                        <a:t>Navigation</a:t>
                      </a:r>
                      <a:endParaRPr lang="en-GB" b="1"/>
                    </a:p>
                  </a:txBody>
                  <a:tcPr anchor="ctr"/>
                </a:tc>
                <a:extLst>
                  <a:ext uri="{0D108BD9-81ED-4DB2-BD59-A6C34878D82A}">
                    <a16:rowId xmlns:a16="http://schemas.microsoft.com/office/drawing/2014/main" val="1693032559"/>
                  </a:ext>
                </a:extLst>
              </a:tr>
              <a:tr h="1165927">
                <a:tc gridSpan="2" vMerge="1">
                  <a:txBody>
                    <a:bodyPr/>
                    <a:lstStyle/>
                    <a:p>
                      <a:endParaRPr lang="en-GB"/>
                    </a:p>
                  </a:txBody>
                  <a:tcPr/>
                </a:tc>
                <a:tc hMerge="1" vMerge="1">
                  <a:txBody>
                    <a:bodyPr/>
                    <a:lstStyle/>
                    <a:p>
                      <a:endParaRPr lang="en-GB"/>
                    </a:p>
                  </a:txBody>
                  <a:tcPr/>
                </a:tc>
                <a:tc>
                  <a:txBody>
                    <a:bodyPr/>
                    <a:lstStyle/>
                    <a:p>
                      <a:r>
                        <a:rPr lang="en-US"/>
                        <a:t>NEXT = routine (n) (10/12)</a:t>
                      </a:r>
                      <a:endParaRPr lang="en-GB"/>
                    </a:p>
                  </a:txBody>
                  <a:tcPr/>
                </a:tc>
                <a:extLst>
                  <a:ext uri="{0D108BD9-81ED-4DB2-BD59-A6C34878D82A}">
                    <a16:rowId xmlns:a16="http://schemas.microsoft.com/office/drawing/2014/main" val="309146704"/>
                  </a:ext>
                </a:extLst>
              </a:tr>
              <a:tr h="394389">
                <a:tc gridSpan="2" vMerge="1">
                  <a:txBody>
                    <a:bodyPr/>
                    <a:lstStyle/>
                    <a:p>
                      <a:endParaRPr lang="en-GB"/>
                    </a:p>
                  </a:txBody>
                  <a:tcPr/>
                </a:tc>
                <a:tc hMerge="1" vMerge="1">
                  <a:txBody>
                    <a:bodyPr/>
                    <a:lstStyle/>
                    <a:p>
                      <a:endParaRPr lang="en-GB"/>
                    </a:p>
                  </a:txBody>
                  <a:tcPr/>
                </a:tc>
                <a:tc>
                  <a:txBody>
                    <a:bodyPr/>
                    <a:lstStyle/>
                    <a:p>
                      <a:r>
                        <a:rPr lang="en-US" b="1"/>
                        <a:t>Reviewer’s Comments</a:t>
                      </a:r>
                      <a:endParaRPr lang="en-GB" b="1"/>
                    </a:p>
                  </a:txBody>
                  <a:tcPr anchor="ctr"/>
                </a:tc>
                <a:extLst>
                  <a:ext uri="{0D108BD9-81ED-4DB2-BD59-A6C34878D82A}">
                    <a16:rowId xmlns:a16="http://schemas.microsoft.com/office/drawing/2014/main" val="3705867087"/>
                  </a:ext>
                </a:extLst>
              </a:tr>
              <a:tr h="1135884">
                <a:tc gridSpan="2" vMerge="1">
                  <a:txBody>
                    <a:bodyPr/>
                    <a:lstStyle/>
                    <a:p>
                      <a:endParaRPr lang="en-GB"/>
                    </a:p>
                  </a:txBody>
                  <a:tcPr/>
                </a:tc>
                <a:tc hMerge="1" vMerge="1">
                  <a:txBody>
                    <a:bodyPr/>
                    <a:lstStyle/>
                    <a:p>
                      <a:endParaRPr lang="en-GB"/>
                    </a:p>
                  </a:txBody>
                  <a:tcPr/>
                </a:tc>
                <a:tc>
                  <a:txBody>
                    <a:bodyPr/>
                    <a:lstStyle/>
                    <a:p>
                      <a:endParaRPr lang="en-GB"/>
                    </a:p>
                  </a:txBody>
                  <a:tcPr/>
                </a:tc>
                <a:extLst>
                  <a:ext uri="{0D108BD9-81ED-4DB2-BD59-A6C34878D82A}">
                    <a16:rowId xmlns:a16="http://schemas.microsoft.com/office/drawing/2014/main" val="1781018661"/>
                  </a:ext>
                </a:extLst>
              </a:tr>
              <a:tr h="1381470">
                <a:tc gridSpan="3">
                  <a:txBody>
                    <a:bodyPr/>
                    <a:lstStyle/>
                    <a:p>
                      <a:r>
                        <a:rPr lang="en-US" b="1"/>
                        <a:t>Audio:</a:t>
                      </a:r>
                    </a:p>
                    <a:p>
                      <a:r>
                        <a:rPr lang="en-US" b="0"/>
                        <a:t>Okay, another one here, you can see a person cleaning a floor, right? But take a look at the broom in the picture. If you clean the room, or floor, with a broom, or a brush, we call it “sweep”, instead.</a:t>
                      </a:r>
                      <a:endParaRPr lang="en-US" b="1"/>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Background Music: [</a:t>
                      </a:r>
                      <a:r>
                        <a:rPr lang="en-US" b="0" i="1"/>
                        <a:t>Pokemon Black &amp; White – Icirrus City Extended]</a:t>
                      </a:r>
                      <a:endParaRPr lang="en-GB" b="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5413125"/>
                  </a:ext>
                </a:extLst>
              </a:tr>
            </a:tbl>
          </a:graphicData>
        </a:graphic>
      </p:graphicFrame>
      <p:pic>
        <p:nvPicPr>
          <p:cNvPr id="3" name="Picture 2">
            <a:extLst>
              <a:ext uri="{FF2B5EF4-FFF2-40B4-BE49-F238E27FC236}">
                <a16:creationId xmlns:a16="http://schemas.microsoft.com/office/drawing/2014/main" id="{91C08F77-3F5E-4B5B-9509-8D9BFF75B74C}"/>
              </a:ext>
            </a:extLst>
          </p:cNvPr>
          <p:cNvPicPr>
            <a:picLocks noChangeAspect="1"/>
          </p:cNvPicPr>
          <p:nvPr/>
        </p:nvPicPr>
        <p:blipFill>
          <a:blip r:embed="rId2"/>
          <a:stretch>
            <a:fillRect/>
          </a:stretch>
        </p:blipFill>
        <p:spPr>
          <a:xfrm>
            <a:off x="584462" y="695929"/>
            <a:ext cx="7928853" cy="4456363"/>
          </a:xfrm>
          <a:prstGeom prst="rect">
            <a:avLst/>
          </a:prstGeom>
        </p:spPr>
      </p:pic>
    </p:spTree>
    <p:extLst>
      <p:ext uri="{BB962C8B-B14F-4D97-AF65-F5344CB8AC3E}">
        <p14:creationId xmlns:p14="http://schemas.microsoft.com/office/powerpoint/2010/main" val="3060937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1349</Words>
  <Application>Microsoft Office PowerPoint</Application>
  <PresentationFormat>Widescreen</PresentationFormat>
  <Paragraphs>138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PHAN CANH DANG VIEN</dc:creator>
  <cp:lastModifiedBy>PHAN CANH DANG VIEN</cp:lastModifiedBy>
  <cp:revision>2</cp:revision>
  <dcterms:created xsi:type="dcterms:W3CDTF">2021-12-28T18:34:22Z</dcterms:created>
  <dcterms:modified xsi:type="dcterms:W3CDTF">2021-12-28T19:42:30Z</dcterms:modified>
</cp:coreProperties>
</file>