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311" r:id="rId3"/>
    <p:sldId id="258" r:id="rId4"/>
    <p:sldId id="259" r:id="rId5"/>
    <p:sldId id="309" r:id="rId6"/>
    <p:sldId id="310" r:id="rId7"/>
    <p:sldId id="288" r:id="rId8"/>
    <p:sldId id="289" r:id="rId9"/>
    <p:sldId id="290" r:id="rId10"/>
    <p:sldId id="291" r:id="rId11"/>
    <p:sldId id="292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EE85F-2293-419A-8DE8-29DB6729419A}">
          <p14:sldIdLst>
            <p14:sldId id="256"/>
            <p14:sldId id="311"/>
            <p14:sldId id="258"/>
            <p14:sldId id="259"/>
            <p14:sldId id="309"/>
            <p14:sldId id="310"/>
            <p14:sldId id="288"/>
            <p14:sldId id="289"/>
            <p14:sldId id="290"/>
            <p14:sldId id="291"/>
            <p14:sldId id="292"/>
            <p14:sldId id="287"/>
          </p14:sldIdLst>
        </p14:section>
        <p14:section name="Untitled Section" id="{0322C9CE-714C-4832-BE9F-28308027BE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FFFFCC"/>
    <a:srgbClr val="333389"/>
    <a:srgbClr val="9AD35B"/>
    <a:srgbClr val="FFFF00"/>
    <a:srgbClr val="FF9933"/>
    <a:srgbClr val="FF9999"/>
    <a:srgbClr val="FFCCFF"/>
    <a:srgbClr val="66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284" autoAdjust="0"/>
  </p:normalViewPr>
  <p:slideViewPr>
    <p:cSldViewPr>
      <p:cViewPr varScale="1">
        <p:scale>
          <a:sx n="113" d="100"/>
          <a:sy n="113" d="100"/>
        </p:scale>
        <p:origin x="6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46119-A797-4CA8-A969-B21291E98112}" type="datetimeFigureOut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4CE-1EC4-4129-AA9C-BCF50C9578F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35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8142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420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0512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0976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9367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6782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38703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3037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0902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72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089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/>
              <a:pPr/>
              <a:t>17/12/2022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478" b="1736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24950" cy="1828800"/>
            <a:chOff x="0" y="0"/>
            <a:chExt cx="12977707" cy="26009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77749" cy="2600960"/>
            </a:xfrm>
            <a:custGeom>
              <a:avLst/>
              <a:gdLst/>
              <a:ahLst/>
              <a:cxnLst/>
              <a:rect l="l" t="t" r="r" b="b"/>
              <a:pathLst>
                <a:path w="12977749" h="2600960">
                  <a:moveTo>
                    <a:pt x="0" y="0"/>
                  </a:moveTo>
                  <a:lnTo>
                    <a:pt x="12977749" y="0"/>
                  </a:lnTo>
                  <a:lnTo>
                    <a:pt x="12977749" y="2600960"/>
                  </a:lnTo>
                  <a:lnTo>
                    <a:pt x="0" y="260096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2977707" cy="261048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5279"/>
                </a:lnSpc>
              </a:pPr>
              <a:r>
                <a:rPr lang="en-US" sz="4400" spc="215" dirty="0">
                  <a:solidFill>
                    <a:srgbClr val="333389"/>
                  </a:solidFill>
                  <a:latin typeface="Be Vietnam Pro 1 Bold"/>
                </a:rPr>
                <a:t>UNIT 1: FAMILY LIFE</a:t>
              </a:r>
            </a:p>
            <a:p>
              <a:pPr algn="ctr">
                <a:lnSpc>
                  <a:spcPts val="3839"/>
                </a:lnSpc>
              </a:pPr>
              <a:r>
                <a:rPr lang="en-US" sz="3200" spc="197" dirty="0">
                  <a:solidFill>
                    <a:srgbClr val="D67E73"/>
                  </a:solidFill>
                  <a:latin typeface="Be Vietnam Pro 2 Bold"/>
                </a:rPr>
                <a:t>LESSON 1: GETTING STARTED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70852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286" y="257628"/>
            <a:ext cx="8595360" cy="630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333389"/>
                </a:solidFill>
                <a:latin typeface="Montserrat" pitchFamily="2" charset="77"/>
                <a:cs typeface="Arial" panose="020B0604020202020204" pitchFamily="34" charset="0"/>
              </a:rPr>
              <a:t>Activity 3. 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Listen and repeat the words or phrases.</a:t>
            </a:r>
            <a:endParaRPr lang="en-GB" sz="2800"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1600200"/>
            <a:ext cx="7239000" cy="2213372"/>
          </a:xfrm>
          <a:prstGeom prst="roundRect">
            <a:avLst>
              <a:gd name="adj" fmla="val 10642"/>
            </a:avLst>
          </a:prstGeom>
          <a:ln w="28575">
            <a:solidFill>
              <a:srgbClr val="333389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333389"/>
                </a:solidFill>
                <a:latin typeface="Montserrat" pitchFamily="2" charset="77"/>
                <a:cs typeface="Arial" pitchFamily="34" charset="0"/>
              </a:rPr>
              <a:t>rubbish 	washing-up 	laundry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333389"/>
                </a:solidFill>
                <a:latin typeface="Montserrat" pitchFamily="2" charset="77"/>
                <a:cs typeface="Arial" pitchFamily="34" charset="0"/>
              </a:rPr>
              <a:t>household finances 		groceries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333389"/>
                </a:solidFill>
                <a:latin typeface="Montserrat" pitchFamily="2" charset="77"/>
                <a:cs typeface="Arial" pitchFamily="34" charset="0"/>
              </a:rPr>
              <a:t>household chores 		heavy lifting</a:t>
            </a:r>
          </a:p>
        </p:txBody>
      </p:sp>
      <p:pic>
        <p:nvPicPr>
          <p:cNvPr id="2" name="03 Track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14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51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261258"/>
            <a:ext cx="8595360" cy="630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333389"/>
                </a:solidFill>
                <a:latin typeface="Montserrat" pitchFamily="2" charset="77"/>
              </a:rPr>
              <a:t>Activity 4. </a:t>
            </a:r>
            <a:r>
              <a:rPr lang="en-US" sz="2400" b="1" dirty="0">
                <a:solidFill>
                  <a:srgbClr val="000000"/>
                </a:solidFill>
                <a:latin typeface="Montserrat" pitchFamily="2" charset="77"/>
              </a:rPr>
              <a:t>Write the verbs or verb phrases that are used with the words or phrases in the conversation</a:t>
            </a:r>
            <a:endParaRPr lang="en-GB" sz="2400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56878"/>
              </p:ext>
            </p:extLst>
          </p:nvPr>
        </p:nvGraphicFramePr>
        <p:xfrm>
          <a:off x="522522" y="1295400"/>
          <a:ext cx="7239000" cy="4998720"/>
        </p:xfrm>
        <a:graphic>
          <a:graphicData uri="http://schemas.openxmlformats.org/drawingml/2006/table">
            <a:tbl>
              <a:tblPr/>
              <a:tblGrid>
                <a:gridCol w="623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3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marL="17399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V</a:t>
                      </a:r>
                      <a:r>
                        <a:rPr lang="en-GB" sz="2400" b="1" spc="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erb</a:t>
                      </a: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400" b="1" spc="-7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GB" sz="2400" b="1" spc="-7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v</a:t>
                      </a:r>
                      <a:r>
                        <a:rPr lang="en-GB" sz="2400" b="1" spc="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er</a:t>
                      </a: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n-GB" sz="2400" b="1" spc="-7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phrases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37719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spc="15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Words</a:t>
                      </a:r>
                      <a:r>
                        <a:rPr lang="en-GB" sz="2400" b="1" spc="-105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GB" sz="2400" b="1" spc="-105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25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phrases</a:t>
                      </a:r>
                      <a:endParaRPr lang="en-GB" sz="240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Montserrat" pitchFamily="2" charset="77"/>
                        <a:cs typeface="Arial" pitchFamily="34" charset="0"/>
                      </a:endParaRPr>
                    </a:p>
                  </a:txBody>
                  <a:tcPr marL="142875" marR="14287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(household)</a:t>
                      </a:r>
                      <a:r>
                        <a:rPr lang="en-GB" sz="2400" spc="1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chores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Montserrat" pitchFamily="2" charset="77"/>
                        <a:cs typeface="Arial" pitchFamily="34" charset="0"/>
                      </a:endParaRPr>
                    </a:p>
                  </a:txBody>
                  <a:tcPr marL="142875" marR="14287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rubbish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laundry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4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g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oceries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heavy</a:t>
                      </a:r>
                      <a:r>
                        <a:rPr lang="en-GB" sz="2400" spc="-9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lifting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6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washing-up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7</a:t>
                      </a:r>
                      <a:endParaRPr lang="en-GB" sz="240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household</a:t>
                      </a:r>
                      <a:r>
                        <a:rPr lang="en-GB" sz="2400" spc="-16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fi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nanc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es</a:t>
                      </a:r>
                      <a:endParaRPr lang="en-GB" sz="24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128199" y="2057400"/>
            <a:ext cx="3139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Montserrat" pitchFamily="2" charset="77"/>
                <a:cs typeface="Arial" pitchFamily="34" charset="0"/>
              </a:rPr>
              <a:t>split, divide, handle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1937" y="2679700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Montserrat" pitchFamily="2" charset="77"/>
                <a:cs typeface="Arial" pitchFamily="34" charset="0"/>
              </a:rPr>
              <a:t>take out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3302000"/>
            <a:ext cx="665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Montserrat" pitchFamily="2" charset="77"/>
                <a:ea typeface="Calibri"/>
                <a:cs typeface="Arial" pitchFamily="34" charset="0"/>
              </a:rPr>
              <a:t> </a:t>
            </a:r>
            <a:r>
              <a:rPr lang="en-GB" sz="2400" dirty="0">
                <a:solidFill>
                  <a:srgbClr val="FF0000"/>
                </a:solidFill>
                <a:latin typeface="Montserrat" pitchFamily="2" charset="77"/>
                <a:cs typeface="Arial" pitchFamily="34" charset="0"/>
              </a:rPr>
              <a:t>do</a:t>
            </a:r>
            <a:endParaRPr lang="en-GB" sz="2400" dirty="0">
              <a:solidFill>
                <a:srgbClr val="FF0000"/>
              </a:solidFill>
              <a:latin typeface="Montserrat" pitchFamily="2" charset="77"/>
              <a:ea typeface="Calibri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3924300"/>
            <a:ext cx="1444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Montserrat" pitchFamily="2" charset="77"/>
                <a:cs typeface="Arial" pitchFamily="34" charset="0"/>
              </a:rPr>
              <a:t>shop for</a:t>
            </a:r>
            <a:endParaRPr lang="en-GB" sz="2400" dirty="0">
              <a:solidFill>
                <a:srgbClr val="FF0000"/>
              </a:solidFill>
              <a:latin typeface="Montserrat" pitchFamily="2" charset="77"/>
              <a:ea typeface="Calibri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7884" y="4546600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Montserrat" pitchFamily="2" charset="77"/>
                <a:ea typeface="Calibri"/>
                <a:cs typeface="Arial" pitchFamily="34" charset="0"/>
              </a:rPr>
              <a:t>do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7884" y="5168900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Montserrat" pitchFamily="2" charset="77"/>
                <a:ea typeface="Calibri"/>
                <a:cs typeface="Arial" pitchFamily="34" charset="0"/>
              </a:rPr>
              <a:t>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6738" y="5791200"/>
            <a:ext cx="2940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ontserrat" pitchFamily="2" charset="77"/>
                <a:cs typeface="Arial" pitchFamily="34" charset="0"/>
              </a:rPr>
              <a:t>be responsible for</a:t>
            </a:r>
            <a:endParaRPr lang="en-GB" dirty="0">
              <a:latin typeface="Montserrat" pitchFamily="2" charset="7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41600"/>
            <a:ext cx="32793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078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333389"/>
                </a:solidFill>
                <a:latin typeface="Montserrat" pitchFamily="2" charset="77"/>
              </a:rPr>
              <a:t>Homework</a:t>
            </a:r>
            <a:endParaRPr lang="en-GB" dirty="0">
              <a:solidFill>
                <a:srgbClr val="333389"/>
              </a:solidFill>
              <a:latin typeface="Montserrat" pitchFamily="2" charset="7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F79B4F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Montserrat" pitchFamily="2" charset="77"/>
              </a:rPr>
              <a:t>Learn vocabulary by heart.</a:t>
            </a:r>
          </a:p>
          <a:p>
            <a:pPr marL="285750" lvl="1" algn="just">
              <a:buClr>
                <a:srgbClr val="F79B4F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Montserrat" pitchFamily="2" charset="77"/>
              </a:rPr>
              <a:t>Redo exercises.</a:t>
            </a:r>
          </a:p>
          <a:p>
            <a:pPr marL="285750" lvl="1" algn="just">
              <a:buClr>
                <a:srgbClr val="F79B4F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Montserrat" pitchFamily="2" charset="77"/>
              </a:rPr>
              <a:t>Prepare the next lesson: </a:t>
            </a:r>
            <a:r>
              <a:rPr lang="en-US" dirty="0">
                <a:solidFill>
                  <a:srgbClr val="F79646">
                    <a:lumMod val="75000"/>
                  </a:srgbClr>
                </a:solidFill>
                <a:latin typeface="Montserrat" pitchFamily="2" charset="77"/>
              </a:rPr>
              <a:t>Language</a:t>
            </a:r>
          </a:p>
          <a:p>
            <a:endParaRPr lang="en-GB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34513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08571"/>
            <a:ext cx="8058150" cy="65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dirty="0">
                <a:solidFill>
                  <a:srgbClr val="333389"/>
                </a:solidFill>
                <a:latin typeface="Be Vietnam Pro 2 Bold"/>
              </a:rPr>
              <a:t>Warm up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2925" y="1185863"/>
            <a:ext cx="8058150" cy="128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341" lvl="1" indent="-18017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Be Vietnam Pro 3"/>
              </a:rPr>
              <a:t>Do you often do housework?</a:t>
            </a:r>
          </a:p>
          <a:p>
            <a:pPr marL="360341" lvl="1" indent="-18017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Be Vietnam Pro 3"/>
              </a:rPr>
              <a:t>What housework does each member of your family do?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38925" y="6381353"/>
            <a:ext cx="196215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199">
                <a:solidFill>
                  <a:srgbClr val="898989"/>
                </a:solidFill>
                <a:latin typeface="Arimo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663257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63" b="5263"/>
          <a:stretch>
            <a:fillRect/>
          </a:stretch>
        </p:blipFill>
        <p:spPr>
          <a:xfrm>
            <a:off x="310060" y="279402"/>
            <a:ext cx="1839559" cy="16459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346" r="8346"/>
          <a:stretch>
            <a:fillRect/>
          </a:stretch>
        </p:blipFill>
        <p:spPr>
          <a:xfrm>
            <a:off x="3409530" y="279402"/>
            <a:ext cx="1708620" cy="16459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38925" y="279402"/>
            <a:ext cx="2181339" cy="1645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433" y="2927294"/>
            <a:ext cx="2405878" cy="1248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04528" y="2756725"/>
            <a:ext cx="1813622" cy="15891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84951" y="2652714"/>
            <a:ext cx="1573250" cy="15851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6369" y="4648617"/>
            <a:ext cx="1488006" cy="17505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889142" y="4649126"/>
            <a:ext cx="934780" cy="17428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638926" y="4746544"/>
            <a:ext cx="2119358" cy="16453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638925" y="6381353"/>
            <a:ext cx="196215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199">
                <a:solidFill>
                  <a:srgbClr val="898989"/>
                </a:solidFill>
                <a:latin typeface="Arimo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5786" y="2052989"/>
            <a:ext cx="216752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3"/>
              </a:lnSpc>
            </a:pPr>
            <a:r>
              <a:rPr lang="en-US" sz="1918" spc="28">
                <a:solidFill>
                  <a:srgbClr val="000000"/>
                </a:solidFill>
                <a:latin typeface="Montserrat"/>
              </a:rPr>
              <a:t>do  the washing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22294" y="2052989"/>
            <a:ext cx="1725223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make the bed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65652" y="2052989"/>
            <a:ext cx="1614616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wash the car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5786" y="4237852"/>
            <a:ext cx="2319938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do the shopping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46069" y="4237852"/>
            <a:ext cx="1944835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Iron the clothes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09260" y="4237852"/>
            <a:ext cx="2305510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do the washing up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5786" y="6422712"/>
            <a:ext cx="2319938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clean the windows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41959" y="6422712"/>
            <a:ext cx="829145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sweep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63587" y="6422712"/>
            <a:ext cx="1461767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vacuum</a:t>
            </a:r>
          </a:p>
        </p:txBody>
      </p:sp>
    </p:spTree>
    <p:extLst>
      <p:ext uri="{BB962C8B-B14F-4D97-AF65-F5344CB8AC3E}">
        <p14:creationId xmlns:p14="http://schemas.microsoft.com/office/powerpoint/2010/main" val="310588780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14408" y="2353847"/>
            <a:ext cx="1542246" cy="18251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90186" y="4437016"/>
            <a:ext cx="1457388" cy="18022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1694" r="11694"/>
          <a:stretch>
            <a:fillRect/>
          </a:stretch>
        </p:blipFill>
        <p:spPr>
          <a:xfrm>
            <a:off x="338392" y="294972"/>
            <a:ext cx="1573733" cy="1645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5832" y="294972"/>
            <a:ext cx="2106204" cy="1645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38925" y="449472"/>
            <a:ext cx="2008648" cy="1491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1345" y="2495634"/>
            <a:ext cx="2131578" cy="1649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22314" y="2459331"/>
            <a:ext cx="2813376" cy="16141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86536" y="4415074"/>
            <a:ext cx="1243726" cy="1937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97163" y="4430693"/>
            <a:ext cx="1565383" cy="17763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638925" y="6390283"/>
            <a:ext cx="1962150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50"/>
              </a:lnSpc>
            </a:pPr>
            <a:r>
              <a:rPr lang="en-US" sz="1875">
                <a:solidFill>
                  <a:srgbClr val="898989"/>
                </a:solidFill>
                <a:latin typeface="Arimo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4117" y="2011882"/>
            <a:ext cx="1928805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do the cooking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84090" y="2011882"/>
            <a:ext cx="2756298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hang out the clothes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44044" y="2011882"/>
            <a:ext cx="2069869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set/ lay the table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005" y="4144943"/>
            <a:ext cx="1787741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clear the table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35832" y="4144943"/>
            <a:ext cx="1771711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tidy the house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09748" y="4144943"/>
            <a:ext cx="1736377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walk the dog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9369" y="6353034"/>
            <a:ext cx="1893553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mop the floor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49791" y="6278003"/>
            <a:ext cx="2085899" cy="2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875" spc="27">
                <a:solidFill>
                  <a:srgbClr val="000000"/>
                </a:solidFill>
                <a:latin typeface="Montserrat"/>
              </a:rPr>
              <a:t>water the plants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97695" y="6278003"/>
            <a:ext cx="156812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3"/>
              </a:lnSpc>
            </a:pPr>
            <a:r>
              <a:rPr lang="en-US" sz="1918" spc="28">
                <a:solidFill>
                  <a:srgbClr val="000000"/>
                </a:solidFill>
                <a:latin typeface="Montserrat"/>
              </a:rPr>
              <a:t>feed the cat </a:t>
            </a:r>
          </a:p>
        </p:txBody>
      </p:sp>
    </p:spTree>
    <p:extLst>
      <p:ext uri="{BB962C8B-B14F-4D97-AF65-F5344CB8AC3E}">
        <p14:creationId xmlns:p14="http://schemas.microsoft.com/office/powerpoint/2010/main" val="226395916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478"/>
            <a:ext cx="8229600" cy="8229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89"/>
                </a:solidFill>
                <a:latin typeface="Montserrat" pitchFamily="2" charset="77"/>
              </a:rPr>
              <a:t>Vocabulary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ask 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sb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 out: 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prepare 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sth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 (v) for 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sb</a:t>
            </a:r>
            <a:endParaRPr lang="en-US" sz="2400" dirty="0">
              <a:solidFill>
                <a:srgbClr val="333333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housework (n)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Montserrat" pitchFamily="2" charset="77"/>
              </a:rPr>
              <a:t>d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o housework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share 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sth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 with 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sb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phr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household duties/chores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divide / split 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sth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 (v)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grocery (n)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do the washing-up </a:t>
            </a:r>
            <a:br>
              <a:rPr lang="en-US" sz="2400" dirty="0">
                <a:latin typeface="Montserrat" pitchFamily="2" charset="77"/>
              </a:rPr>
            </a:br>
            <a:endParaRPr lang="en-US" sz="2400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4968240" y="121856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968240" y="176690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chuẩn bị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gì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cho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ai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968240" y="231524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việc nhà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968240" y="286358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làm việc nhà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968240" y="341192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chia sẻ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gì</a:t>
            </a: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với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ai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968240" y="396026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nhiệm vụ gia đình/ việc nhà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968240" y="450860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phân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chia / chia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gì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968240" y="505694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hàng tạp hóa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968240" y="560528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>
                <a:solidFill>
                  <a:schemeClr val="tx1"/>
                </a:solidFill>
                <a:latin typeface="Montserrat" pitchFamily="2" charset="77"/>
              </a:rPr>
              <a:t>giặt giũ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4" name="G10 - U1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85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9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478"/>
            <a:ext cx="8229600" cy="8229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89"/>
                </a:solidFill>
                <a:latin typeface="Montserrat" pitchFamily="2" charset="77"/>
              </a:rPr>
              <a:t>Vocabulary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229600" cy="548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do heavy lifting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do the laundry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do the ironing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take out the garbage/ rubbish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handle (v)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be responsible for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finance (n)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breadwinner (n) 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anyway (</a:t>
            </a:r>
            <a:r>
              <a:rPr lang="en-US" sz="2400" dirty="0" err="1">
                <a:solidFill>
                  <a:srgbClr val="333333"/>
                </a:solidFill>
                <a:latin typeface="Montserrat" pitchFamily="2" charset="77"/>
              </a:rPr>
              <a:t>adv</a:t>
            </a:r>
            <a:r>
              <a:rPr lang="en-US" sz="2400" dirty="0">
                <a:solidFill>
                  <a:srgbClr val="333333"/>
                </a:solidFill>
                <a:latin typeface="Montserrat" pitchFamily="2" charset="77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endParaRPr lang="en-US" sz="2400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5562600" y="1144182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làm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việc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nặng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nhọc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562600" y="1671567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giặt giũ</a:t>
            </a:r>
          </a:p>
        </p:txBody>
      </p:sp>
      <p:sp>
        <p:nvSpPr>
          <p:cNvPr id="7" name="Freeform 6"/>
          <p:cNvSpPr/>
          <p:nvPr/>
        </p:nvSpPr>
        <p:spPr>
          <a:xfrm>
            <a:off x="5562600" y="2198952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là quần áo</a:t>
            </a:r>
          </a:p>
        </p:txBody>
      </p:sp>
      <p:sp>
        <p:nvSpPr>
          <p:cNvPr id="8" name="Freeform 7"/>
          <p:cNvSpPr/>
          <p:nvPr/>
        </p:nvSpPr>
        <p:spPr>
          <a:xfrm>
            <a:off x="5562600" y="2726337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lấy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rác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562600" y="3253722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xử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lý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562600" y="3781107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chịu trách nhiệm</a:t>
            </a:r>
          </a:p>
        </p:txBody>
      </p:sp>
      <p:sp>
        <p:nvSpPr>
          <p:cNvPr id="11" name="Freeform 10"/>
          <p:cNvSpPr/>
          <p:nvPr/>
        </p:nvSpPr>
        <p:spPr>
          <a:xfrm>
            <a:off x="5562600" y="4308492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tài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chính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62600" y="4835877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người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trụ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cột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562600" y="5363262"/>
            <a:ext cx="32004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dẫu</a:t>
            </a:r>
            <a:r>
              <a:rPr lang="en-US" sz="2400" kern="1200" dirty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rPr>
              <a:t>sao</a:t>
            </a:r>
            <a:endParaRPr lang="en-US" sz="2400" kern="1200" dirty="0">
              <a:solidFill>
                <a:schemeClr val="tx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14" name="G10 - U1 1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856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1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6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484" y="261254"/>
            <a:ext cx="8595360" cy="6309360"/>
          </a:xfrm>
        </p:spPr>
        <p:txBody>
          <a:bodyPr>
            <a:noAutofit/>
          </a:bodyPr>
          <a:lstStyle/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solidFill>
                  <a:srgbClr val="333389"/>
                </a:solidFill>
                <a:latin typeface="Montserrat" pitchFamily="2" charset="77"/>
              </a:rPr>
              <a:t>Activity 1. </a:t>
            </a:r>
            <a:r>
              <a:rPr lang="en-US" sz="2300" b="1" dirty="0">
                <a:latin typeface="Montserrat" pitchFamily="2" charset="77"/>
              </a:rPr>
              <a:t>Listen and read </a:t>
            </a:r>
            <a:r>
              <a:rPr lang="en-US" sz="2300" b="1" dirty="0">
                <a:solidFill>
                  <a:srgbClr val="333389"/>
                </a:solidFill>
                <a:latin typeface="Montserrat" pitchFamily="2" charset="77"/>
              </a:rPr>
              <a:t>HOUSEHOLD CHORES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latin typeface="Montserrat" pitchFamily="2" charset="77"/>
              </a:rPr>
              <a:t>Nam: </a:t>
            </a:r>
            <a:r>
              <a:rPr lang="en-US" sz="2300" dirty="0">
                <a:latin typeface="Montserrat" pitchFamily="2" charset="77"/>
              </a:rPr>
              <a:t>	Hello?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 err="1">
                <a:latin typeface="Montserrat" pitchFamily="2" charset="77"/>
              </a:rPr>
              <a:t>Mr</a:t>
            </a:r>
            <a:r>
              <a:rPr lang="en-US" sz="2300" b="1" dirty="0">
                <a:latin typeface="Montserrat" pitchFamily="2" charset="77"/>
              </a:rPr>
              <a:t> Long: 	</a:t>
            </a:r>
            <a:r>
              <a:rPr lang="en-US" sz="2300" dirty="0">
                <a:latin typeface="Montserrat" pitchFamily="2" charset="77"/>
              </a:rPr>
              <a:t>Hello, Nam? This is Uncle Long. Is your dad there? I’d like to ask him out for a game of tennis.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latin typeface="Montserrat" pitchFamily="2" charset="77"/>
              </a:rPr>
              <a:t>Nam: </a:t>
            </a:r>
            <a:r>
              <a:rPr lang="en-US" sz="2300" dirty="0">
                <a:latin typeface="Montserrat" pitchFamily="2" charset="77"/>
              </a:rPr>
              <a:t>	Well, I’m afraid he can’t go out with you now. He’s preparing dinner.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 err="1">
                <a:latin typeface="Montserrat" pitchFamily="2" charset="77"/>
              </a:rPr>
              <a:t>Mr</a:t>
            </a:r>
            <a:r>
              <a:rPr lang="en-US" sz="2300" b="1" dirty="0">
                <a:latin typeface="Montserrat" pitchFamily="2" charset="77"/>
              </a:rPr>
              <a:t> Long: </a:t>
            </a:r>
            <a:r>
              <a:rPr lang="en-US" sz="2300" dirty="0">
                <a:latin typeface="Montserrat" pitchFamily="2" charset="77"/>
              </a:rPr>
              <a:t>	Is he? Where’s your mum? Doesn’t she cook?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latin typeface="Montserrat" pitchFamily="2" charset="77"/>
              </a:rPr>
              <a:t>Nam: </a:t>
            </a:r>
            <a:r>
              <a:rPr lang="en-US" sz="2300" dirty="0">
                <a:latin typeface="Montserrat" pitchFamily="2" charset="77"/>
              </a:rPr>
              <a:t>	Oh, yes. My mum usually does the cooking, but she’s working late today.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 err="1">
                <a:latin typeface="Montserrat" pitchFamily="2" charset="77"/>
              </a:rPr>
              <a:t>Mr</a:t>
            </a:r>
            <a:r>
              <a:rPr lang="en-US" sz="2300" b="1" dirty="0">
                <a:latin typeface="Montserrat" pitchFamily="2" charset="77"/>
              </a:rPr>
              <a:t> Long: </a:t>
            </a:r>
            <a:r>
              <a:rPr lang="en-US" sz="2300" dirty="0">
                <a:latin typeface="Montserrat" pitchFamily="2" charset="77"/>
              </a:rPr>
              <a:t>	How about your sister and you? Do you help with the housework?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latin typeface="Montserrat" pitchFamily="2" charset="77"/>
              </a:rPr>
              <a:t>Nam: </a:t>
            </a:r>
            <a:r>
              <a:rPr lang="en-US" sz="2300" dirty="0">
                <a:latin typeface="Montserrat" pitchFamily="2" charset="77"/>
              </a:rPr>
              <a:t>	Yes, we do. In my family, everybody shares the household duties. Today my sister can’t help with the cooking. She’s studying for exams.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799767" y="843547"/>
            <a:ext cx="6858000" cy="36576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99767" y="1362297"/>
            <a:ext cx="6858000" cy="937257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99767" y="2443470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91300" y="3318906"/>
            <a:ext cx="6858000" cy="36576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99767" y="3803062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91300" y="4713946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99767" y="5510483"/>
            <a:ext cx="6858000" cy="10972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8849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1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2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3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3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4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6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4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5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6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56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170" y="275772"/>
            <a:ext cx="8595360" cy="6309360"/>
          </a:xfrm>
        </p:spPr>
        <p:txBody>
          <a:bodyPr>
            <a:normAutofit/>
          </a:bodyPr>
          <a:lstStyle/>
          <a:p>
            <a:pPr marL="1481138" lvl="0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 err="1">
                <a:solidFill>
                  <a:prstClr val="black"/>
                </a:solidFill>
                <a:latin typeface="Montserrat" pitchFamily="2" charset="77"/>
              </a:rPr>
              <a:t>Mr</a:t>
            </a:r>
            <a:r>
              <a:rPr lang="en-US" sz="2300" b="1" dirty="0">
                <a:solidFill>
                  <a:prstClr val="black"/>
                </a:solidFill>
                <a:latin typeface="Montserrat" pitchFamily="2" charset="77"/>
              </a:rPr>
              <a:t> Long: 	</a:t>
            </a:r>
            <a:r>
              <a:rPr lang="en-US" sz="2300" dirty="0">
                <a:solidFill>
                  <a:prstClr val="black"/>
                </a:solidFill>
                <a:latin typeface="Montserrat" pitchFamily="2" charset="77"/>
              </a:rPr>
              <a:t>I see. So how do you divide household chores in your family?</a:t>
            </a:r>
          </a:p>
          <a:p>
            <a:pPr marL="1481138" lvl="0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solidFill>
                  <a:prstClr val="black"/>
                </a:solidFill>
                <a:latin typeface="Montserrat" pitchFamily="2" charset="77"/>
              </a:rPr>
              <a:t>Nam: </a:t>
            </a:r>
            <a:r>
              <a:rPr lang="en-US" sz="2300" dirty="0">
                <a:solidFill>
                  <a:prstClr val="black"/>
                </a:solidFill>
                <a:latin typeface="Montserrat" pitchFamily="2" charset="77"/>
              </a:rPr>
              <a:t>	Well, both my parents work, so we split the chores equally - my mother cooks and shops for groceries, my father cleans the house and does the heavy lifting, my sister does all the laundry, and I do the washing-up and take out the rubbish.</a:t>
            </a:r>
            <a:endParaRPr lang="en-GB" sz="2300" dirty="0">
              <a:solidFill>
                <a:prstClr val="black"/>
              </a:solidFill>
              <a:latin typeface="Montserrat" pitchFamily="2" charset="77"/>
            </a:endParaRP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 err="1">
                <a:latin typeface="Montserrat" pitchFamily="2" charset="77"/>
                <a:cs typeface="Arial" pitchFamily="34" charset="0"/>
              </a:rPr>
              <a:t>Mr</a:t>
            </a:r>
            <a:r>
              <a:rPr lang="en-US" sz="2300" b="1" dirty="0">
                <a:latin typeface="Montserrat" pitchFamily="2" charset="77"/>
                <a:cs typeface="Arial" pitchFamily="34" charset="0"/>
              </a:rPr>
              <a:t> Long: 	</a:t>
            </a:r>
            <a:r>
              <a:rPr lang="en-US" sz="2300" dirty="0">
                <a:latin typeface="Montserrat" pitchFamily="2" charset="77"/>
                <a:cs typeface="Arial" pitchFamily="34" charset="0"/>
              </a:rPr>
              <a:t>Really? It’s different in my family. My wife handles most of the chores around the house and I’m responsible for the household finances. She’s the homemaker and I’m the breadwinner. Anyway, I have to go now. Tell your dad I called. Bye.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b="1" dirty="0">
                <a:latin typeface="Montserrat" pitchFamily="2" charset="77"/>
                <a:cs typeface="Arial" pitchFamily="34" charset="0"/>
              </a:rPr>
              <a:t>Nam: 	</a:t>
            </a:r>
            <a:r>
              <a:rPr lang="en-US" sz="2300" dirty="0">
                <a:latin typeface="Montserrat" pitchFamily="2" charset="77"/>
                <a:cs typeface="Arial" pitchFamily="34" charset="0"/>
              </a:rPr>
              <a:t>Oh yes, I will. Bye, Uncle Long.</a:t>
            </a:r>
            <a:endParaRPr lang="en-GB" sz="2300" dirty="0">
              <a:latin typeface="Montserrat" pitchFamily="2" charset="77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799767" y="304800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99767" y="1191850"/>
            <a:ext cx="6858000" cy="199330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99766" y="3397249"/>
            <a:ext cx="6887033" cy="2152031"/>
          </a:xfrm>
          <a:prstGeom prst="roundRect">
            <a:avLst>
              <a:gd name="adj" fmla="val 1083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99767" y="5685624"/>
            <a:ext cx="6858000" cy="36576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5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2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3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3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2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333389"/>
                </a:solidFill>
                <a:latin typeface="Montserrat" pitchFamily="2" charset="77"/>
              </a:rPr>
              <a:t>Activity 2. </a:t>
            </a:r>
            <a:r>
              <a:rPr lang="en-US" sz="2400" b="1" dirty="0">
                <a:solidFill>
                  <a:srgbClr val="000000"/>
                </a:solidFill>
                <a:latin typeface="Montserrat" pitchFamily="2" charset="77"/>
              </a:rPr>
              <a:t>Work in pairs. Decide whether the following statements are true (T), false (F), or not given (NG) and tick the correct box.</a:t>
            </a:r>
            <a:endParaRPr lang="en-GB" sz="2400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8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45322"/>
              </p:ext>
            </p:extLst>
          </p:nvPr>
        </p:nvGraphicFramePr>
        <p:xfrm>
          <a:off x="685800" y="1600200"/>
          <a:ext cx="7924800" cy="5105402"/>
        </p:xfrm>
        <a:graphic>
          <a:graphicData uri="http://schemas.openxmlformats.org/drawingml/2006/table">
            <a:tbl>
              <a:tblPr/>
              <a:tblGrid>
                <a:gridCol w="538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T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F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 eaLnBrk="0" hangingPunct="0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GB" sz="2200" b="1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NG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841">
                <a:tc>
                  <a:txBody>
                    <a:bodyPr/>
                    <a:lstStyle/>
                    <a:p>
                      <a:pPr marL="508000" marR="43180" indent="-463550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1. </a:t>
                      </a:r>
                      <a:r>
                        <a:rPr lang="en-GB" sz="2200" b="1" spc="180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	</a:t>
                      </a:r>
                      <a:r>
                        <a:rPr lang="en-GB" sz="2200" spc="-6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200" spc="-7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200" spc="-6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200" spc="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4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father</a:t>
                      </a:r>
                      <a:r>
                        <a:rPr lang="en-GB" sz="2200" spc="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n-GB" sz="2200" spc="4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going</a:t>
                      </a:r>
                      <a:r>
                        <a:rPr lang="en-GB" sz="2200" spc="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3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out</a:t>
                      </a:r>
                      <a:r>
                        <a:rPr lang="en-GB" sz="2200" spc="4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200" spc="-3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o</a:t>
                      </a:r>
                      <a:r>
                        <a:rPr lang="en-GB" sz="2200" spc="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play</a:t>
                      </a:r>
                      <a:r>
                        <a:rPr lang="en-GB" sz="2200" spc="1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4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200" spc="-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ennis 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with</a:t>
                      </a:r>
                      <a:r>
                        <a:rPr lang="en-GB" sz="2200" spc="-4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Mr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4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Long</a:t>
                      </a:r>
                      <a:r>
                        <a:rPr lang="en-GB" sz="2200" spc="-5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239">
                <a:tc>
                  <a:txBody>
                    <a:bodyPr/>
                    <a:lstStyle/>
                    <a:p>
                      <a:pPr marL="508000" indent="-463550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2. </a:t>
                      </a:r>
                      <a:r>
                        <a:rPr lang="en-GB" sz="2200" b="1" spc="150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	</a:t>
                      </a:r>
                      <a:r>
                        <a:rPr lang="en-GB" sz="2200" spc="-5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200" spc="-6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200" spc="-5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 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mother</a:t>
                      </a:r>
                      <a:r>
                        <a:rPr lang="en-GB" sz="2200" spc="-5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n-GB" sz="2200" spc="-5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n-GB" sz="2200" spc="-5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busy</a:t>
                      </a:r>
                      <a:r>
                        <a:rPr lang="en-GB" sz="2200" spc="-5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woman.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239">
                <a:tc>
                  <a:txBody>
                    <a:bodyPr/>
                    <a:lstStyle/>
                    <a:p>
                      <a:pPr marL="508000" indent="-463550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3. </a:t>
                      </a:r>
                      <a:r>
                        <a:rPr lang="en-GB" sz="2200" b="1" spc="160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	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200" spc="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sist</a:t>
                      </a:r>
                      <a:r>
                        <a:rPr lang="en-GB" sz="22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er</a:t>
                      </a:r>
                      <a:r>
                        <a:rPr lang="en-GB" sz="2200" spc="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n-GB" sz="2200" spc="2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cooking</a:t>
                      </a:r>
                      <a:r>
                        <a:rPr lang="en-GB" sz="2200" spc="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dinner</a:t>
                      </a:r>
                      <a:r>
                        <a:rPr lang="en-GB" sz="2200" spc="-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239">
                <a:tc>
                  <a:txBody>
                    <a:bodyPr/>
                    <a:lstStyle/>
                    <a:p>
                      <a:pPr marL="508000" indent="-463550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4. </a:t>
                      </a:r>
                      <a:r>
                        <a:rPr lang="en-GB" sz="2200" b="1" spc="135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	</a:t>
                      </a:r>
                      <a:r>
                        <a:rPr lang="en-GB" sz="2200" spc="-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Sometimes</a:t>
                      </a:r>
                      <a:r>
                        <a:rPr lang="en-GB" sz="2200" spc="-2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200" spc="-4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200" spc="-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father cooks</a:t>
                      </a:r>
                      <a:r>
                        <a:rPr lang="en-GB" sz="2200" spc="-2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0557">
                <a:tc>
                  <a:txBody>
                    <a:bodyPr/>
                    <a:lstStyle/>
                    <a:p>
                      <a:pPr marL="508000" marR="101600" indent="-463550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5. </a:t>
                      </a:r>
                      <a:r>
                        <a:rPr lang="en-GB" sz="2200" b="1" spc="170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	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Everybody</a:t>
                      </a:r>
                      <a:r>
                        <a:rPr lang="en-GB" sz="2200" spc="2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in</a:t>
                      </a:r>
                      <a:r>
                        <a:rPr lang="en-GB" sz="2200" spc="2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200" spc="-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200" spc="-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200" spc="2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family</a:t>
                      </a:r>
                      <a:r>
                        <a:rPr lang="en-GB" sz="2200" spc="1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does</a:t>
                      </a:r>
                      <a:r>
                        <a:rPr lang="en-GB" sz="2200" spc="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some</a:t>
                      </a:r>
                      <a:r>
                        <a:rPr lang="en-GB" sz="2200" spc="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of</a:t>
                      </a:r>
                      <a:r>
                        <a:rPr lang="en-GB" sz="2200" spc="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n-GB" sz="2200" spc="3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housework.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048">
                <a:tc>
                  <a:txBody>
                    <a:bodyPr/>
                    <a:lstStyle/>
                    <a:p>
                      <a:pPr marL="508000" marR="414655" indent="-463550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6.</a:t>
                      </a:r>
                      <a:r>
                        <a:rPr lang="en-GB" sz="2200" b="1" spc="205" dirty="0">
                          <a:solidFill>
                            <a:srgbClr val="F36F21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	</a:t>
                      </a:r>
                      <a:r>
                        <a:rPr lang="en-GB" sz="2200" spc="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Mr</a:t>
                      </a:r>
                      <a:r>
                        <a:rPr lang="en-GB" sz="2200" spc="-7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Long</a:t>
                      </a:r>
                      <a:r>
                        <a:rPr lang="en-GB" sz="2200" spc="-7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nev</a:t>
                      </a:r>
                      <a:r>
                        <a:rPr lang="en-GB" sz="22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er</a:t>
                      </a:r>
                      <a:r>
                        <a:rPr lang="en-GB" sz="2200" spc="-7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does</a:t>
                      </a:r>
                      <a:r>
                        <a:rPr lang="en-GB" sz="2200" spc="-7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any</a:t>
                      </a:r>
                      <a:r>
                        <a:rPr lang="en-GB" sz="2200" spc="11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household</a:t>
                      </a:r>
                      <a:r>
                        <a:rPr lang="en-GB" sz="2200" spc="18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200" spc="-5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chores</a:t>
                      </a:r>
                      <a:r>
                        <a:rPr lang="en-GB" sz="2200" spc="-10" dirty="0">
                          <a:solidFill>
                            <a:srgbClr val="231F20"/>
                          </a:solidFill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200" dirty="0">
                        <a:effectLst/>
                        <a:latin typeface="Montserrat" pitchFamily="2" charset="77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Montserrat" pitchFamily="2" charset="77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spect="1"/>
          </p:cNvSpPr>
          <p:nvPr/>
        </p:nvSpPr>
        <p:spPr>
          <a:xfrm>
            <a:off x="7812315" y="3045268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6201229" y="5216290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6201229" y="4492616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977743" y="3768942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977743" y="2321594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812315" y="5939964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18335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754</Words>
  <Application>Microsoft Macintosh PowerPoint</Application>
  <PresentationFormat>On-screen Show (4:3)</PresentationFormat>
  <Paragraphs>156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</vt:lpstr>
      <vt:lpstr>Arimo</vt:lpstr>
      <vt:lpstr>Be Vietnam Pro 1 Bold</vt:lpstr>
      <vt:lpstr>Be Vietnam Pro 2 Bold</vt:lpstr>
      <vt:lpstr>Be Vietnam Pro 3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the teachers to our class</dc:title>
  <dc:creator>Nguyet</dc:creator>
  <cp:lastModifiedBy>Phuc Phan</cp:lastModifiedBy>
  <cp:revision>401</cp:revision>
  <dcterms:created xsi:type="dcterms:W3CDTF">2016-12-15T15:38:30Z</dcterms:created>
  <dcterms:modified xsi:type="dcterms:W3CDTF">2022-12-17T05:27:33Z</dcterms:modified>
</cp:coreProperties>
</file>